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81" r:id="rId5"/>
    <p:sldId id="284" r:id="rId6"/>
    <p:sldId id="280" r:id="rId7"/>
    <p:sldId id="278" r:id="rId8"/>
    <p:sldId id="261" r:id="rId9"/>
    <p:sldId id="265" r:id="rId10"/>
    <p:sldId id="294" r:id="rId11"/>
    <p:sldId id="298" r:id="rId12"/>
    <p:sldId id="279" r:id="rId13"/>
    <p:sldId id="295" r:id="rId14"/>
    <p:sldId id="277" r:id="rId15"/>
    <p:sldId id="305" r:id="rId16"/>
    <p:sldId id="296" r:id="rId17"/>
    <p:sldId id="299" r:id="rId18"/>
    <p:sldId id="300" r:id="rId19"/>
    <p:sldId id="304" r:id="rId20"/>
    <p:sldId id="303" r:id="rId21"/>
    <p:sldId id="301" r:id="rId22"/>
    <p:sldId id="297" r:id="rId23"/>
    <p:sldId id="306" r:id="rId24"/>
    <p:sldId id="266"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2CAF8B-B940-4938-AB7F-18A829E9C948}" v="811" dt="2024-03-27T00:16:57.933"/>
    <p1510:client id="{79962707-2FD3-460D-8349-38D4BCE56105}" v="4" dt="2024-03-26T02:27:02.030"/>
    <p1510:client id="{88F6E0A8-A897-4917-B2D2-8E3E2955A6EA}" v="22" dt="2024-03-26T02:28:40.931"/>
    <p1510:client id="{9FC66993-24FA-4E0A-BDA6-2DE3CBA0C151}" v="272" dt="2024-03-27T00:13:51.068"/>
    <p1510:client id="{AE44B347-54E5-4792-BF3E-8FC21B9E9E08}" v="477" dt="2024-03-26T03:19:45.602"/>
    <p1510:client id="{B0A1DC4C-07A7-4A23-88A0-A783A01B60E9}" v="340" dt="2024-03-26T01:18:11.560"/>
    <p1510:client id="{F5EEE890-CA76-4AB9-834E-3F18BC33EF02}" v="64" dt="2024-03-26T23:52:29.275"/>
    <p1510:client id="{F6DA7DAC-D68E-4641-A23A-43161FE887D8}" v="382" dt="2024-03-26T23:59:39.049"/>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3/26/2024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3/26/2024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13</a:t>
            </a:fld>
            <a:endParaRPr lang="en-US"/>
          </a:p>
        </p:txBody>
      </p:sp>
    </p:spTree>
    <p:extLst>
      <p:ext uri="{BB962C8B-B14F-4D97-AF65-F5344CB8AC3E}">
        <p14:creationId xmlns:p14="http://schemas.microsoft.com/office/powerpoint/2010/main" val="1323226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21</a:t>
            </a:fld>
            <a:endParaRPr lang="en-US"/>
          </a:p>
        </p:txBody>
      </p:sp>
    </p:spTree>
    <p:extLst>
      <p:ext uri="{BB962C8B-B14F-4D97-AF65-F5344CB8AC3E}">
        <p14:creationId xmlns:p14="http://schemas.microsoft.com/office/powerpoint/2010/main" val="2986387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308427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372186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11</a:t>
            </a:fld>
            <a:endParaRPr lang="en-US"/>
          </a:p>
        </p:txBody>
      </p:sp>
    </p:spTree>
    <p:extLst>
      <p:ext uri="{BB962C8B-B14F-4D97-AF65-F5344CB8AC3E}">
        <p14:creationId xmlns:p14="http://schemas.microsoft.com/office/powerpoint/2010/main" val="171863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3/26/2024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3/26/2024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3/26/2024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abstract image">
            <a:extLst>
              <a:ext uri="{FF2B5EF4-FFF2-40B4-BE49-F238E27FC236}">
                <a16:creationId xmlns:a16="http://schemas.microsoft.com/office/drawing/2014/main" id="{782ED2F6-AFB3-9199-3999-2B5E4BAF2423}"/>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a:xfrm>
            <a:off x="0" y="0"/>
            <a:ext cx="12192000" cy="6858000"/>
          </a:xfr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1524000" y="2286000"/>
            <a:ext cx="9144000" cy="2286000"/>
          </a:xfrm>
        </p:spPr>
        <p:txBody>
          <a:bodyPr/>
          <a:lstStyle/>
          <a:p>
            <a:r>
              <a:rPr lang="en-US"/>
              <a:t>Final Project</a:t>
            </a: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Data model Optimization</a:t>
            </a:r>
          </a:p>
        </p:txBody>
      </p:sp>
    </p:spTree>
    <p:extLst>
      <p:ext uri="{BB962C8B-B14F-4D97-AF65-F5344CB8AC3E}">
        <p14:creationId xmlns:p14="http://schemas.microsoft.com/office/powerpoint/2010/main" val="1903580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5FFA22A-E8C8-0FE0-EB0F-CF5861438DAF}"/>
              </a:ext>
            </a:extLst>
          </p:cNvPr>
          <p:cNvSpPr txBox="1"/>
          <p:nvPr/>
        </p:nvSpPr>
        <p:spPr>
          <a:xfrm>
            <a:off x="838201" y="448056"/>
            <a:ext cx="6172200" cy="650540"/>
          </a:xfrm>
          <a:prstGeom prst="rect">
            <a:avLst/>
          </a:prstGeom>
        </p:spPr>
        <p:txBody>
          <a:bodyPr vert="horz" lIns="91440" tIns="45720" rIns="91440" bIns="45720" rtlCol="0" anchor="b" anchorCtr="0">
            <a:normAutofit/>
          </a:bodyPr>
          <a:lstStyle/>
          <a:p>
            <a:pPr>
              <a:lnSpc>
                <a:spcPct val="90000"/>
              </a:lnSpc>
              <a:spcBef>
                <a:spcPct val="0"/>
              </a:spcBef>
              <a:spcAft>
                <a:spcPts val="600"/>
              </a:spcAft>
            </a:pPr>
            <a:r>
              <a:rPr lang="en-US" sz="3200" i="1" kern="1200" cap="all" spc="300" baseline="0">
                <a:latin typeface="+mj-lt"/>
                <a:ea typeface="+mj-ea"/>
                <a:cs typeface="+mj-cs"/>
              </a:rPr>
              <a:t>How we optimized</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quarter" idx="14"/>
          </p:nvPr>
        </p:nvSpPr>
        <p:spPr>
          <a:xfrm>
            <a:off x="838200" y="1440673"/>
            <a:ext cx="4894006" cy="4721296"/>
          </a:xfrm>
        </p:spPr>
        <p:txBody>
          <a:bodyPr vert="horz" lIns="91440" tIns="45720" rIns="91440" bIns="45720" rtlCol="0">
            <a:normAutofit/>
          </a:bodyPr>
          <a:lstStyle/>
          <a:p>
            <a:pPr marL="171450" indent="-171450">
              <a:buFont typeface="Wingdings" panose="05000000000000000000" pitchFamily="2" charset="2"/>
              <a:buChar char="§"/>
            </a:pPr>
            <a:r>
              <a:rPr lang="en-US" sz="1400"/>
              <a:t>Leveraged the robust </a:t>
            </a:r>
            <a:r>
              <a:rPr lang="en-US" sz="1400" err="1"/>
              <a:t>XGBoost</a:t>
            </a:r>
            <a:r>
              <a:rPr lang="en-US" sz="1400"/>
              <a:t> algorithm, known for its exceptional performance in handling extensive datasets and its proficiency in regression tasks, to construct our predictive model, ensuring its effectiveness in capturing complex patterns within the stock market data.</a:t>
            </a:r>
          </a:p>
          <a:p>
            <a:pPr marL="171450" indent="-171450">
              <a:buFont typeface="Wingdings" panose="05000000000000000000" pitchFamily="2" charset="2"/>
              <a:buChar char="§"/>
            </a:pPr>
            <a:endParaRPr lang="en-US" sz="1400"/>
          </a:p>
          <a:p>
            <a:pPr marL="171450" indent="-171450">
              <a:buFont typeface="Wingdings" panose="05000000000000000000" pitchFamily="2" charset="2"/>
              <a:buChar char="§"/>
            </a:pPr>
            <a:r>
              <a:rPr lang="en-US" sz="1400"/>
              <a:t>Implemented a meticulous optimization process by iteratively fine-tuning the model's hyperparameters through grid search with cross-validation, allowing us to systematically explore the parameter space and enhance the model's predictive accuracy across various subsets of the dataset.</a:t>
            </a:r>
          </a:p>
          <a:p>
            <a:pPr marL="171450" indent="-171450">
              <a:buFont typeface="Wingdings" panose="05000000000000000000" pitchFamily="2" charset="2"/>
              <a:buChar char="§"/>
            </a:pPr>
            <a:endParaRPr lang="en-US" sz="1400"/>
          </a:p>
          <a:p>
            <a:pPr marL="171450" indent="-171450">
              <a:buFont typeface="Wingdings" panose="05000000000000000000" pitchFamily="2" charset="2"/>
              <a:buChar char="§"/>
            </a:pPr>
            <a:r>
              <a:rPr lang="en-US" sz="1400"/>
              <a:t>Conducted a comprehensive evaluation of the model's performance using diverse metrics such as mean squared error (MSE) and R-squared, enabling us to gain deep insights into its ability to accurately forecast future stock prices and validate its reliability in real-world scenarios.</a:t>
            </a:r>
          </a:p>
        </p:txBody>
      </p:sp>
      <p:pic>
        <p:nvPicPr>
          <p:cNvPr id="18" name="Picture 17">
            <a:extLst>
              <a:ext uri="{FF2B5EF4-FFF2-40B4-BE49-F238E27FC236}">
                <a16:creationId xmlns:a16="http://schemas.microsoft.com/office/drawing/2014/main" id="{7E048D68-7BA9-82FD-163F-46F5BE22A1FC}"/>
              </a:ext>
            </a:extLst>
          </p:cNvPr>
          <p:cNvPicPr>
            <a:picLocks noChangeAspect="1"/>
          </p:cNvPicPr>
          <p:nvPr/>
        </p:nvPicPr>
        <p:blipFill>
          <a:blip r:embed="rId3"/>
          <a:stretch>
            <a:fillRect/>
          </a:stretch>
        </p:blipFill>
        <p:spPr>
          <a:xfrm>
            <a:off x="6750407" y="0"/>
            <a:ext cx="5397143" cy="6835775"/>
          </a:xfrm>
          <a:prstGeom prst="rect">
            <a:avLst/>
          </a:prstGeom>
        </p:spPr>
      </p:pic>
    </p:spTree>
    <p:extLst>
      <p:ext uri="{BB962C8B-B14F-4D97-AF65-F5344CB8AC3E}">
        <p14:creationId xmlns:p14="http://schemas.microsoft.com/office/powerpoint/2010/main" val="1649597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900FAA1-F2A5-C274-8080-85898A1DCF06}"/>
              </a:ext>
            </a:extLst>
          </p:cNvPr>
          <p:cNvSpPr>
            <a:spLocks noGrp="1"/>
          </p:cNvSpPr>
          <p:nvPr>
            <p:ph type="title"/>
          </p:nvPr>
        </p:nvSpPr>
        <p:spPr>
          <a:xfrm>
            <a:off x="838200" y="448056"/>
            <a:ext cx="10039349" cy="800374"/>
          </a:xfrm>
        </p:spPr>
        <p:txBody>
          <a:bodyPr/>
          <a:lstStyle/>
          <a:p>
            <a:pPr algn="ctr"/>
            <a:r>
              <a:rPr lang="en-US" i="1">
                <a:solidFill>
                  <a:srgbClr val="2B2B2B"/>
                </a:solidFill>
              </a:rPr>
              <a:t>Predicted Stock Closing Price 2024</a:t>
            </a:r>
            <a:endParaRPr lang="ru-RU" i="1">
              <a:solidFill>
                <a:srgbClr val="2B2B2B"/>
              </a:solidFill>
            </a:endParaRPr>
          </a:p>
        </p:txBody>
      </p:sp>
      <p:sp>
        <p:nvSpPr>
          <p:cNvPr id="6" name="TextBox 5">
            <a:extLst>
              <a:ext uri="{FF2B5EF4-FFF2-40B4-BE49-F238E27FC236}">
                <a16:creationId xmlns:a16="http://schemas.microsoft.com/office/drawing/2014/main" id="{297B52A2-9C70-5E38-1FF8-142FB44139B5}"/>
              </a:ext>
            </a:extLst>
          </p:cNvPr>
          <p:cNvSpPr txBox="1"/>
          <p:nvPr/>
        </p:nvSpPr>
        <p:spPr>
          <a:xfrm>
            <a:off x="6023707" y="1559170"/>
            <a:ext cx="468727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F</a:t>
            </a:r>
            <a:r>
              <a:rPr lang="en-US">
                <a:latin typeface="Calibri"/>
                <a:ea typeface="Calibri"/>
                <a:cs typeface="Calibri"/>
              </a:rPr>
              <a:t>: 12.790552139282227 </a:t>
            </a:r>
            <a:endParaRPr lang="en-US">
              <a:ea typeface="Calibri"/>
              <a:cs typeface="Calibri"/>
            </a:endParaRPr>
          </a:p>
          <a:p>
            <a:r>
              <a:rPr lang="en-US" b="1">
                <a:latin typeface="Calibri"/>
                <a:ea typeface="Calibri"/>
                <a:cs typeface="Calibri"/>
              </a:rPr>
              <a:t>IBM</a:t>
            </a:r>
            <a:r>
              <a:rPr lang="en-US">
                <a:latin typeface="Calibri"/>
                <a:ea typeface="Calibri"/>
                <a:cs typeface="Calibri"/>
              </a:rPr>
              <a:t>: 178.1527862548828 </a:t>
            </a:r>
          </a:p>
          <a:p>
            <a:r>
              <a:rPr lang="en-US" b="1">
                <a:latin typeface="Calibri"/>
                <a:ea typeface="Calibri"/>
                <a:cs typeface="Calibri"/>
              </a:rPr>
              <a:t>PG</a:t>
            </a:r>
            <a:r>
              <a:rPr lang="en-US">
                <a:latin typeface="Calibri"/>
                <a:ea typeface="Calibri"/>
                <a:cs typeface="Calibri"/>
              </a:rPr>
              <a:t>: 159.6947479248047 </a:t>
            </a:r>
          </a:p>
          <a:p>
            <a:r>
              <a:rPr lang="en-US" b="1">
                <a:latin typeface="Calibri"/>
                <a:ea typeface="Calibri"/>
                <a:cs typeface="Calibri"/>
              </a:rPr>
              <a:t>MMM</a:t>
            </a:r>
            <a:r>
              <a:rPr lang="en-US">
                <a:latin typeface="Calibri"/>
                <a:ea typeface="Calibri"/>
                <a:cs typeface="Calibri"/>
              </a:rPr>
              <a:t>: 105.41107940673828 </a:t>
            </a:r>
          </a:p>
          <a:p>
            <a:r>
              <a:rPr lang="en-US" b="1">
                <a:latin typeface="Calibri"/>
                <a:ea typeface="Calibri"/>
                <a:cs typeface="Calibri"/>
              </a:rPr>
              <a:t>AXP</a:t>
            </a:r>
            <a:r>
              <a:rPr lang="en-US">
                <a:latin typeface="Calibri"/>
                <a:ea typeface="Calibri"/>
                <a:cs typeface="Calibri"/>
              </a:rPr>
              <a:t>: 218.19606018066406 </a:t>
            </a:r>
          </a:p>
          <a:p>
            <a:r>
              <a:rPr lang="en-US" b="1">
                <a:latin typeface="Calibri"/>
                <a:ea typeface="Calibri"/>
                <a:cs typeface="Calibri"/>
              </a:rPr>
              <a:t>CVX</a:t>
            </a:r>
            <a:r>
              <a:rPr lang="en-US">
                <a:latin typeface="Calibri"/>
                <a:ea typeface="Calibri"/>
                <a:cs typeface="Calibri"/>
              </a:rPr>
              <a:t>: 157.01458740234375 </a:t>
            </a:r>
          </a:p>
          <a:p>
            <a:r>
              <a:rPr lang="en-US" b="1">
                <a:latin typeface="Calibri"/>
                <a:ea typeface="Calibri"/>
                <a:cs typeface="Calibri"/>
              </a:rPr>
              <a:t>T</a:t>
            </a:r>
            <a:r>
              <a:rPr lang="en-US">
                <a:latin typeface="Calibri"/>
                <a:ea typeface="Calibri"/>
                <a:cs typeface="Calibri"/>
              </a:rPr>
              <a:t>: 17.007158279418945 </a:t>
            </a:r>
          </a:p>
          <a:p>
            <a:r>
              <a:rPr lang="en-US" b="1">
                <a:latin typeface="Calibri"/>
                <a:ea typeface="Calibri"/>
                <a:cs typeface="Calibri"/>
              </a:rPr>
              <a:t>MCD</a:t>
            </a:r>
            <a:r>
              <a:rPr lang="en-US">
                <a:latin typeface="Calibri"/>
                <a:ea typeface="Calibri"/>
                <a:cs typeface="Calibri"/>
              </a:rPr>
              <a:t>: 278.96319580078125 </a:t>
            </a:r>
          </a:p>
          <a:p>
            <a:r>
              <a:rPr lang="en-US" b="1">
                <a:latin typeface="Calibri"/>
                <a:ea typeface="Calibri"/>
                <a:cs typeface="Calibri"/>
              </a:rPr>
              <a:t>^GSPC</a:t>
            </a:r>
            <a:r>
              <a:rPr lang="en-US">
                <a:latin typeface="Calibri"/>
                <a:ea typeface="Calibri"/>
                <a:cs typeface="Calibri"/>
              </a:rPr>
              <a:t>: 5183.74609375 </a:t>
            </a:r>
          </a:p>
          <a:p>
            <a:r>
              <a:rPr lang="en-US" b="1">
                <a:latin typeface="Calibri"/>
                <a:ea typeface="Calibri"/>
                <a:cs typeface="Calibri"/>
              </a:rPr>
              <a:t>^DJI</a:t>
            </a:r>
            <a:r>
              <a:rPr lang="en-US">
                <a:latin typeface="Calibri"/>
                <a:ea typeface="Calibri"/>
                <a:cs typeface="Calibri"/>
              </a:rPr>
              <a:t>: 39260.609375 </a:t>
            </a:r>
          </a:p>
          <a:p>
            <a:r>
              <a:rPr lang="en-US" b="1">
                <a:latin typeface="Calibri"/>
                <a:ea typeface="Calibri"/>
                <a:cs typeface="Calibri"/>
              </a:rPr>
              <a:t>^IXIC</a:t>
            </a:r>
            <a:r>
              <a:rPr lang="en-US">
                <a:latin typeface="Calibri"/>
                <a:ea typeface="Calibri"/>
                <a:cs typeface="Calibri"/>
              </a:rPr>
              <a:t>: 16298.677734375 </a:t>
            </a:r>
          </a:p>
          <a:p>
            <a:r>
              <a:rPr lang="en-US" b="1">
                <a:latin typeface="Calibri"/>
                <a:ea typeface="Calibri"/>
                <a:cs typeface="Calibri"/>
              </a:rPr>
              <a:t>^RUT</a:t>
            </a:r>
            <a:r>
              <a:rPr lang="en-US">
                <a:latin typeface="Calibri"/>
                <a:ea typeface="Calibri"/>
                <a:cs typeface="Calibri"/>
              </a:rPr>
              <a:t>: 2097.926513671875</a:t>
            </a:r>
          </a:p>
        </p:txBody>
      </p:sp>
      <p:sp>
        <p:nvSpPr>
          <p:cNvPr id="7" name="TextBox 6">
            <a:extLst>
              <a:ext uri="{FF2B5EF4-FFF2-40B4-BE49-F238E27FC236}">
                <a16:creationId xmlns:a16="http://schemas.microsoft.com/office/drawing/2014/main" id="{B6FB716C-912F-B307-B774-A45CBC1FE57F}"/>
              </a:ext>
            </a:extLst>
          </p:cNvPr>
          <p:cNvSpPr txBox="1"/>
          <p:nvPr/>
        </p:nvSpPr>
        <p:spPr>
          <a:xfrm>
            <a:off x="1422400" y="1520093"/>
            <a:ext cx="42867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Calibri"/>
                <a:ea typeface="Calibri"/>
                <a:cs typeface="Calibri"/>
              </a:rPr>
              <a:t>AAPL</a:t>
            </a:r>
            <a:r>
              <a:rPr lang="en-US">
                <a:latin typeface="Calibri"/>
                <a:ea typeface="Calibri"/>
                <a:cs typeface="Calibri"/>
              </a:rPr>
              <a:t>: 169.54434204101562</a:t>
            </a:r>
            <a:endParaRPr lang="ru-RU">
              <a:latin typeface="Calibri"/>
              <a:ea typeface="Calibri"/>
              <a:cs typeface="Calibri"/>
            </a:endParaRPr>
          </a:p>
          <a:p>
            <a:r>
              <a:rPr lang="en-US" b="1">
                <a:latin typeface="Calibri"/>
                <a:ea typeface="Calibri"/>
                <a:cs typeface="Calibri"/>
              </a:rPr>
              <a:t>AMZN</a:t>
            </a:r>
            <a:r>
              <a:rPr lang="en-US">
                <a:latin typeface="Calibri"/>
                <a:ea typeface="Calibri"/>
                <a:cs typeface="Calibri"/>
              </a:rPr>
              <a:t>: 180.0228271484375 </a:t>
            </a:r>
            <a:endParaRPr lang="ru-RU">
              <a:latin typeface="Calibri"/>
              <a:ea typeface="Calibri"/>
              <a:cs typeface="Calibri"/>
            </a:endParaRPr>
          </a:p>
          <a:p>
            <a:r>
              <a:rPr lang="en-US" b="1">
                <a:latin typeface="Calibri"/>
                <a:ea typeface="Calibri"/>
                <a:cs typeface="Calibri"/>
              </a:rPr>
              <a:t>TSLA</a:t>
            </a:r>
            <a:r>
              <a:rPr lang="en-US">
                <a:latin typeface="Calibri"/>
                <a:ea typeface="Calibri"/>
                <a:cs typeface="Calibri"/>
              </a:rPr>
              <a:t>: 170.93943786621094 </a:t>
            </a:r>
            <a:endParaRPr lang="ru-RU">
              <a:latin typeface="Calibri"/>
              <a:ea typeface="Calibri"/>
              <a:cs typeface="Calibri"/>
            </a:endParaRPr>
          </a:p>
          <a:p>
            <a:r>
              <a:rPr lang="en-US" b="1">
                <a:latin typeface="Calibri"/>
                <a:ea typeface="Calibri"/>
                <a:cs typeface="Calibri"/>
              </a:rPr>
              <a:t>MSFT</a:t>
            </a:r>
            <a:r>
              <a:rPr lang="en-US">
                <a:latin typeface="Calibri"/>
                <a:ea typeface="Calibri"/>
                <a:cs typeface="Calibri"/>
              </a:rPr>
              <a:t>: 408.9819030761719 </a:t>
            </a:r>
            <a:endParaRPr lang="ru-RU">
              <a:latin typeface="Calibri"/>
              <a:ea typeface="Calibri"/>
              <a:cs typeface="Calibri"/>
            </a:endParaRPr>
          </a:p>
          <a:p>
            <a:r>
              <a:rPr lang="en-US" b="1">
                <a:latin typeface="Calibri"/>
                <a:ea typeface="Calibri"/>
                <a:cs typeface="Calibri"/>
              </a:rPr>
              <a:t>GOOGL</a:t>
            </a:r>
            <a:r>
              <a:rPr lang="en-US">
                <a:latin typeface="Calibri"/>
                <a:ea typeface="Calibri"/>
                <a:cs typeface="Calibri"/>
              </a:rPr>
              <a:t>: 149.3272247314453 </a:t>
            </a:r>
            <a:endParaRPr lang="ru-RU">
              <a:latin typeface="Calibri"/>
              <a:ea typeface="Calibri"/>
              <a:cs typeface="Calibri"/>
            </a:endParaRPr>
          </a:p>
          <a:p>
            <a:r>
              <a:rPr lang="en-US" b="1">
                <a:latin typeface="Calibri"/>
                <a:ea typeface="Calibri"/>
                <a:cs typeface="Calibri"/>
              </a:rPr>
              <a:t>META</a:t>
            </a:r>
            <a:r>
              <a:rPr lang="en-US">
                <a:latin typeface="Calibri"/>
                <a:ea typeface="Calibri"/>
                <a:cs typeface="Calibri"/>
              </a:rPr>
              <a:t>: 495.15216064453125 </a:t>
            </a:r>
            <a:endParaRPr lang="ru-RU">
              <a:latin typeface="Calibri"/>
              <a:ea typeface="Calibri"/>
              <a:cs typeface="Calibri"/>
            </a:endParaRPr>
          </a:p>
          <a:p>
            <a:r>
              <a:rPr lang="en-US" b="1">
                <a:latin typeface="Calibri"/>
                <a:ea typeface="Calibri"/>
                <a:cs typeface="Calibri"/>
              </a:rPr>
              <a:t>JPM</a:t>
            </a:r>
            <a:r>
              <a:rPr lang="en-US">
                <a:latin typeface="Calibri"/>
                <a:ea typeface="Calibri"/>
                <a:cs typeface="Calibri"/>
              </a:rPr>
              <a:t>: 182.23802185058594 </a:t>
            </a:r>
            <a:endParaRPr lang="ru-RU">
              <a:latin typeface="Calibri"/>
              <a:ea typeface="Calibri"/>
              <a:cs typeface="Calibri"/>
            </a:endParaRPr>
          </a:p>
          <a:p>
            <a:r>
              <a:rPr lang="en-US" b="1">
                <a:latin typeface="Calibri"/>
                <a:ea typeface="Calibri"/>
                <a:cs typeface="Calibri"/>
              </a:rPr>
              <a:t>JNJ</a:t>
            </a:r>
            <a:r>
              <a:rPr lang="en-US">
                <a:latin typeface="Calibri"/>
                <a:ea typeface="Calibri"/>
                <a:cs typeface="Calibri"/>
              </a:rPr>
              <a:t>: 155.11192321777344 </a:t>
            </a:r>
            <a:endParaRPr lang="ru-RU">
              <a:latin typeface="Calibri"/>
              <a:ea typeface="Calibri"/>
              <a:cs typeface="Calibri"/>
            </a:endParaRPr>
          </a:p>
          <a:p>
            <a:r>
              <a:rPr lang="en-US" b="1">
                <a:latin typeface="Calibri"/>
                <a:ea typeface="Calibri"/>
                <a:cs typeface="Calibri"/>
              </a:rPr>
              <a:t>XOM</a:t>
            </a:r>
            <a:r>
              <a:rPr lang="en-US">
                <a:latin typeface="Calibri"/>
                <a:ea typeface="Calibri"/>
                <a:cs typeface="Calibri"/>
              </a:rPr>
              <a:t>: 114.37541961669922 </a:t>
            </a:r>
            <a:endParaRPr lang="ru-RU">
              <a:latin typeface="Calibri"/>
              <a:ea typeface="Calibri"/>
              <a:cs typeface="Calibri"/>
            </a:endParaRPr>
          </a:p>
          <a:p>
            <a:r>
              <a:rPr lang="en-US" b="1">
                <a:latin typeface="Calibri"/>
                <a:ea typeface="Calibri"/>
                <a:cs typeface="Calibri"/>
              </a:rPr>
              <a:t>NVDA</a:t>
            </a:r>
            <a:r>
              <a:rPr lang="en-US">
                <a:latin typeface="Calibri"/>
                <a:ea typeface="Calibri"/>
                <a:cs typeface="Calibri"/>
              </a:rPr>
              <a:t>: 819.52880859375 </a:t>
            </a:r>
            <a:endParaRPr lang="ru-RU">
              <a:latin typeface="Calibri"/>
              <a:ea typeface="Calibri"/>
              <a:cs typeface="Calibri"/>
            </a:endParaRPr>
          </a:p>
          <a:p>
            <a:r>
              <a:rPr lang="en-US" b="1">
                <a:latin typeface="Calibri"/>
                <a:ea typeface="Calibri"/>
                <a:cs typeface="Calibri"/>
              </a:rPr>
              <a:t>GE</a:t>
            </a:r>
            <a:r>
              <a:rPr lang="en-US">
                <a:latin typeface="Calibri"/>
                <a:ea typeface="Calibri"/>
                <a:cs typeface="Calibri"/>
              </a:rPr>
              <a:t>: 173.6564178466797 </a:t>
            </a:r>
            <a:endParaRPr lang="ru-RU">
              <a:latin typeface="Calibri"/>
              <a:ea typeface="Calibri"/>
              <a:cs typeface="Calibri"/>
            </a:endParaRPr>
          </a:p>
          <a:p>
            <a:r>
              <a:rPr lang="en-US" b="1">
                <a:latin typeface="Calibri"/>
                <a:ea typeface="Calibri"/>
                <a:cs typeface="Calibri"/>
              </a:rPr>
              <a:t>KO</a:t>
            </a:r>
            <a:r>
              <a:rPr lang="en-US">
                <a:latin typeface="Calibri"/>
                <a:ea typeface="Calibri"/>
                <a:cs typeface="Calibri"/>
              </a:rPr>
              <a:t>: 60.43007278442383</a:t>
            </a:r>
            <a:endParaRPr lang="ru-RU">
              <a:latin typeface="Calibri"/>
              <a:ea typeface="Calibri"/>
              <a:cs typeface="Calibri"/>
            </a:endParaRPr>
          </a:p>
        </p:txBody>
      </p:sp>
    </p:spTree>
    <p:extLst>
      <p:ext uri="{BB962C8B-B14F-4D97-AF65-F5344CB8AC3E}">
        <p14:creationId xmlns:p14="http://schemas.microsoft.com/office/powerpoint/2010/main" val="3435368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More Visuals </a:t>
            </a:r>
          </a:p>
        </p:txBody>
      </p:sp>
    </p:spTree>
    <p:extLst>
      <p:ext uri="{BB962C8B-B14F-4D97-AF65-F5344CB8AC3E}">
        <p14:creationId xmlns:p14="http://schemas.microsoft.com/office/powerpoint/2010/main" val="2761335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AAB3F9B-356D-6F20-AA3A-533953419CEE}"/>
              </a:ext>
            </a:extLst>
          </p:cNvPr>
          <p:cNvSpPr>
            <a:spLocks noGrp="1"/>
          </p:cNvSpPr>
          <p:nvPr>
            <p:ph type="title"/>
          </p:nvPr>
        </p:nvSpPr>
        <p:spPr>
          <a:xfrm>
            <a:off x="533747" y="192832"/>
            <a:ext cx="10367434" cy="1187980"/>
          </a:xfrm>
        </p:spPr>
        <p:txBody>
          <a:bodyPr/>
          <a:lstStyle/>
          <a:p>
            <a:pPr>
              <a:spcAft>
                <a:spcPts val="600"/>
              </a:spcAft>
            </a:pPr>
            <a:r>
              <a:rPr lang="en-US" i="1">
                <a:solidFill>
                  <a:srgbClr val="2B2B2B"/>
                </a:solidFill>
              </a:rPr>
              <a:t>Closing Price</a:t>
            </a:r>
          </a:p>
        </p:txBody>
      </p:sp>
      <p:pic>
        <p:nvPicPr>
          <p:cNvPr id="4" name="Content Placeholder 3" descr="A graph with blue and orange lines&#10;&#10;Description automatically generated">
            <a:extLst>
              <a:ext uri="{FF2B5EF4-FFF2-40B4-BE49-F238E27FC236}">
                <a16:creationId xmlns:a16="http://schemas.microsoft.com/office/drawing/2014/main" id="{E110B482-9B7A-C241-C2F1-9FC3F21874B6}"/>
              </a:ext>
            </a:extLst>
          </p:cNvPr>
          <p:cNvPicPr>
            <a:picLocks noGrp="1" noChangeAspect="1"/>
          </p:cNvPicPr>
          <p:nvPr>
            <p:ph sz="quarter" idx="16"/>
          </p:nvPr>
        </p:nvPicPr>
        <p:blipFill>
          <a:blip r:embed="rId2"/>
          <a:stretch>
            <a:fillRect/>
          </a:stretch>
        </p:blipFill>
        <p:spPr>
          <a:xfrm>
            <a:off x="737298" y="1380812"/>
            <a:ext cx="9960333" cy="4519338"/>
          </a:xfrm>
        </p:spPr>
      </p:pic>
    </p:spTree>
    <p:extLst>
      <p:ext uri="{BB962C8B-B14F-4D97-AF65-F5344CB8AC3E}">
        <p14:creationId xmlns:p14="http://schemas.microsoft.com/office/powerpoint/2010/main" val="37418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6B4B5-A393-A42F-CDE4-EA494F8D9A2B}"/>
              </a:ext>
            </a:extLst>
          </p:cNvPr>
          <p:cNvSpPr>
            <a:spLocks noGrp="1"/>
          </p:cNvSpPr>
          <p:nvPr>
            <p:ph type="title"/>
          </p:nvPr>
        </p:nvSpPr>
        <p:spPr>
          <a:xfrm>
            <a:off x="1366399" y="277284"/>
            <a:ext cx="10033593" cy="1040892"/>
          </a:xfrm>
        </p:spPr>
        <p:txBody>
          <a:bodyPr/>
          <a:lstStyle/>
          <a:p>
            <a:pPr algn="ctr">
              <a:spcAft>
                <a:spcPts val="600"/>
              </a:spcAft>
            </a:pPr>
            <a:r>
              <a:rPr lang="en-US" i="1">
                <a:solidFill>
                  <a:srgbClr val="2B2B2B"/>
                </a:solidFill>
              </a:rPr>
              <a:t>CLOSING PRICE FOR THE PAST 10 YEARS</a:t>
            </a:r>
          </a:p>
        </p:txBody>
      </p:sp>
      <p:pic>
        <p:nvPicPr>
          <p:cNvPr id="12" name="Content Placeholder 11" descr="A graph showing the price of a house&#10;&#10;Description automatically generated">
            <a:extLst>
              <a:ext uri="{FF2B5EF4-FFF2-40B4-BE49-F238E27FC236}">
                <a16:creationId xmlns:a16="http://schemas.microsoft.com/office/drawing/2014/main" id="{AB30AA24-FBB8-24A6-7DC6-6E5CD8A0BB36}"/>
              </a:ext>
            </a:extLst>
          </p:cNvPr>
          <p:cNvPicPr>
            <a:picLocks noGrp="1" noChangeAspect="1"/>
          </p:cNvPicPr>
          <p:nvPr>
            <p:ph idx="1"/>
          </p:nvPr>
        </p:nvPicPr>
        <p:blipFill>
          <a:blip r:embed="rId2"/>
          <a:stretch>
            <a:fillRect/>
          </a:stretch>
        </p:blipFill>
        <p:spPr>
          <a:xfrm>
            <a:off x="539263" y="1609344"/>
            <a:ext cx="8005904" cy="4395808"/>
          </a:xfrm>
        </p:spPr>
      </p:pic>
      <p:pic>
        <p:nvPicPr>
          <p:cNvPr id="13" name="Picture 12" descr="A screenshot of a computer&#10;&#10;Description automatically generated">
            <a:extLst>
              <a:ext uri="{FF2B5EF4-FFF2-40B4-BE49-F238E27FC236}">
                <a16:creationId xmlns:a16="http://schemas.microsoft.com/office/drawing/2014/main" id="{E92053F6-FF8B-1A78-E9A3-0AB0143A87C3}"/>
              </a:ext>
            </a:extLst>
          </p:cNvPr>
          <p:cNvPicPr>
            <a:picLocks noChangeAspect="1"/>
          </p:cNvPicPr>
          <p:nvPr/>
        </p:nvPicPr>
        <p:blipFill>
          <a:blip r:embed="rId3"/>
          <a:stretch>
            <a:fillRect/>
          </a:stretch>
        </p:blipFill>
        <p:spPr>
          <a:xfrm>
            <a:off x="8650675" y="1609344"/>
            <a:ext cx="3271695" cy="3444796"/>
          </a:xfrm>
          <a:prstGeom prst="rect">
            <a:avLst/>
          </a:prstGeom>
        </p:spPr>
      </p:pic>
    </p:spTree>
    <p:extLst>
      <p:ext uri="{BB962C8B-B14F-4D97-AF65-F5344CB8AC3E}">
        <p14:creationId xmlns:p14="http://schemas.microsoft.com/office/powerpoint/2010/main" val="264063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3CA2C-137E-55D2-3FAB-8046BC57156C}"/>
              </a:ext>
            </a:extLst>
          </p:cNvPr>
          <p:cNvSpPr>
            <a:spLocks noGrp="1"/>
          </p:cNvSpPr>
          <p:nvPr>
            <p:ph type="title"/>
          </p:nvPr>
        </p:nvSpPr>
        <p:spPr>
          <a:xfrm>
            <a:off x="958046" y="243254"/>
            <a:ext cx="7673509" cy="691643"/>
          </a:xfrm>
        </p:spPr>
        <p:txBody>
          <a:bodyPr/>
          <a:lstStyle/>
          <a:p>
            <a:pPr algn="ctr">
              <a:spcAft>
                <a:spcPts val="600"/>
              </a:spcAft>
            </a:pPr>
            <a:r>
              <a:rPr lang="en-US" i="1">
                <a:solidFill>
                  <a:srgbClr val="2B2B2B"/>
                </a:solidFill>
              </a:rPr>
              <a:t>Trend analysis </a:t>
            </a:r>
          </a:p>
        </p:txBody>
      </p:sp>
      <p:pic>
        <p:nvPicPr>
          <p:cNvPr id="3" name="Picture 2" descr="A graph with a line&#10;&#10;Description automatically generated">
            <a:extLst>
              <a:ext uri="{FF2B5EF4-FFF2-40B4-BE49-F238E27FC236}">
                <a16:creationId xmlns:a16="http://schemas.microsoft.com/office/drawing/2014/main" id="{B23DF9ED-2BBE-F17A-774C-37D40A2241DB}"/>
              </a:ext>
            </a:extLst>
          </p:cNvPr>
          <p:cNvPicPr>
            <a:picLocks noChangeAspect="1"/>
          </p:cNvPicPr>
          <p:nvPr/>
        </p:nvPicPr>
        <p:blipFill>
          <a:blip r:embed="rId2"/>
          <a:stretch>
            <a:fillRect/>
          </a:stretch>
        </p:blipFill>
        <p:spPr>
          <a:xfrm>
            <a:off x="1461558" y="882649"/>
            <a:ext cx="6474884" cy="5844118"/>
          </a:xfrm>
          <a:prstGeom prst="rect">
            <a:avLst/>
          </a:prstGeom>
        </p:spPr>
      </p:pic>
      <p:pic>
        <p:nvPicPr>
          <p:cNvPr id="4" name="Picture 3" descr="A black text on a white background&#10;&#10;Description automatically generated">
            <a:extLst>
              <a:ext uri="{FF2B5EF4-FFF2-40B4-BE49-F238E27FC236}">
                <a16:creationId xmlns:a16="http://schemas.microsoft.com/office/drawing/2014/main" id="{29790DAB-8170-D70E-4209-9B65673D99EF}"/>
              </a:ext>
            </a:extLst>
          </p:cNvPr>
          <p:cNvPicPr>
            <a:picLocks noChangeAspect="1"/>
          </p:cNvPicPr>
          <p:nvPr/>
        </p:nvPicPr>
        <p:blipFill>
          <a:blip r:embed="rId3"/>
          <a:stretch>
            <a:fillRect/>
          </a:stretch>
        </p:blipFill>
        <p:spPr>
          <a:xfrm>
            <a:off x="8179858" y="933450"/>
            <a:ext cx="2341033" cy="842433"/>
          </a:xfrm>
          <a:prstGeom prst="rect">
            <a:avLst/>
          </a:prstGeom>
        </p:spPr>
      </p:pic>
    </p:spTree>
    <p:extLst>
      <p:ext uri="{BB962C8B-B14F-4D97-AF65-F5344CB8AC3E}">
        <p14:creationId xmlns:p14="http://schemas.microsoft.com/office/powerpoint/2010/main" val="36394617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FCEEA-3723-BECA-B067-B36C114C1F1C}"/>
              </a:ext>
            </a:extLst>
          </p:cNvPr>
          <p:cNvSpPr>
            <a:spLocks noGrp="1"/>
          </p:cNvSpPr>
          <p:nvPr>
            <p:ph type="title"/>
          </p:nvPr>
        </p:nvSpPr>
        <p:spPr>
          <a:xfrm>
            <a:off x="1239400" y="316373"/>
            <a:ext cx="10160592" cy="652891"/>
          </a:xfrm>
        </p:spPr>
        <p:txBody>
          <a:bodyPr/>
          <a:lstStyle/>
          <a:p>
            <a:pPr algn="ctr">
              <a:spcAft>
                <a:spcPts val="600"/>
              </a:spcAft>
            </a:pPr>
            <a:r>
              <a:rPr lang="en-US" i="1"/>
              <a:t>Closing price analysis</a:t>
            </a:r>
          </a:p>
        </p:txBody>
      </p:sp>
      <p:sp>
        <p:nvSpPr>
          <p:cNvPr id="4" name="Content Placeholder 3">
            <a:extLst>
              <a:ext uri="{FF2B5EF4-FFF2-40B4-BE49-F238E27FC236}">
                <a16:creationId xmlns:a16="http://schemas.microsoft.com/office/drawing/2014/main" id="{6BA73367-3659-03F7-8605-F9A9FD716A9C}"/>
              </a:ext>
            </a:extLst>
          </p:cNvPr>
          <p:cNvSpPr>
            <a:spLocks noGrp="1"/>
          </p:cNvSpPr>
          <p:nvPr>
            <p:ph idx="1"/>
          </p:nvPr>
        </p:nvSpPr>
        <p:spPr>
          <a:xfrm>
            <a:off x="550985" y="1055077"/>
            <a:ext cx="11101753" cy="5158154"/>
          </a:xfrm>
        </p:spPr>
        <p:txBody>
          <a:bodyPr>
            <a:normAutofit/>
          </a:bodyPr>
          <a:lstStyle/>
          <a:p>
            <a:r>
              <a:rPr lang="en-US" sz="1600">
                <a:solidFill>
                  <a:srgbClr val="0D0D0D"/>
                </a:solidFill>
                <a:ea typeface="+mn-lt"/>
                <a:cs typeface="+mn-lt"/>
              </a:rPr>
              <a:t>Analyzing the closing prices of various stocks over the years can provide valuable insights into their historical performance and trends.</a:t>
            </a:r>
          </a:p>
          <a:p>
            <a:pPr marL="285750" indent="-285750">
              <a:buFont typeface="Wingdings" panose="020B0604020202020204" pitchFamily="34" charset="0"/>
              <a:buChar char="Ø"/>
            </a:pPr>
            <a:r>
              <a:rPr lang="en-US" sz="1600" b="1">
                <a:solidFill>
                  <a:srgbClr val="0D0D0D"/>
                </a:solidFill>
                <a:ea typeface="+mn-lt"/>
                <a:cs typeface="+mn-lt"/>
              </a:rPr>
              <a:t>Trend Analysis</a:t>
            </a:r>
            <a:r>
              <a:rPr lang="en-US" sz="1600">
                <a:solidFill>
                  <a:srgbClr val="0D0D0D"/>
                </a:solidFill>
                <a:ea typeface="+mn-lt"/>
                <a:cs typeface="+mn-lt"/>
              </a:rPr>
              <a:t>: Look for long-term trends in the closing prices of each stock. Identify periods of growth, decline, and stability. Plotting the closing prices on a graph over time can help visualize these trends.</a:t>
            </a:r>
          </a:p>
          <a:p>
            <a:pPr marL="285750" indent="-285750">
              <a:buFont typeface="Wingdings" panose="020B0604020202020204" pitchFamily="34" charset="0"/>
              <a:buChar char="Ø"/>
            </a:pPr>
            <a:r>
              <a:rPr lang="en-US" sz="1600" b="1">
                <a:solidFill>
                  <a:srgbClr val="0D0D0D"/>
                </a:solidFill>
                <a:ea typeface="+mn-lt"/>
                <a:cs typeface="+mn-lt"/>
              </a:rPr>
              <a:t>Correlation Analysis</a:t>
            </a:r>
            <a:r>
              <a:rPr lang="en-US" sz="1600">
                <a:solidFill>
                  <a:srgbClr val="0D0D0D"/>
                </a:solidFill>
                <a:ea typeface="+mn-lt"/>
                <a:cs typeface="+mn-lt"/>
              </a:rPr>
              <a:t>: Exploring the correlation between the closing prices of different stocks. This can help identify stocks that move together or inversely to each other, which can be useful for diversification strategies.</a:t>
            </a:r>
          </a:p>
          <a:p>
            <a:pPr marL="285750" indent="-285750">
              <a:buFont typeface="Wingdings" panose="020B0604020202020204" pitchFamily="34" charset="0"/>
              <a:buChar char="Ø"/>
            </a:pPr>
            <a:r>
              <a:rPr lang="en-US" sz="1600">
                <a:solidFill>
                  <a:srgbClr val="0D0D0D"/>
                </a:solidFill>
                <a:ea typeface="+mn-lt"/>
                <a:cs typeface="+mn-lt"/>
              </a:rPr>
              <a:t>By conducting a thorough analysis of the closing prices of various stocks over the years, we can gain a deeper understanding of their historical performance and make more informed investment decisions.</a:t>
            </a:r>
            <a:endParaRPr lang="en-US" sz="1600">
              <a:solidFill>
                <a:srgbClr val="0D0D0D"/>
              </a:solidFill>
              <a:cs typeface="Calibri"/>
            </a:endParaRPr>
          </a:p>
        </p:txBody>
      </p:sp>
    </p:spTree>
    <p:extLst>
      <p:ext uri="{BB962C8B-B14F-4D97-AF65-F5344CB8AC3E}">
        <p14:creationId xmlns:p14="http://schemas.microsoft.com/office/powerpoint/2010/main" val="662315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BEE55C2-9DF2-6D54-5A3D-4237A1F91DC1}"/>
              </a:ext>
            </a:extLst>
          </p:cNvPr>
          <p:cNvSpPr>
            <a:spLocks noGrp="1"/>
          </p:cNvSpPr>
          <p:nvPr>
            <p:ph type="title"/>
          </p:nvPr>
        </p:nvSpPr>
        <p:spPr>
          <a:xfrm>
            <a:off x="838200" y="365760"/>
            <a:ext cx="10515600" cy="1325563"/>
          </a:xfrm>
        </p:spPr>
        <p:txBody>
          <a:bodyPr/>
          <a:lstStyle/>
          <a:p>
            <a:pPr>
              <a:spcAft>
                <a:spcPts val="600"/>
              </a:spcAft>
            </a:pPr>
            <a:r>
              <a:rPr lang="en-US" i="1">
                <a:solidFill>
                  <a:srgbClr val="2B2B2B"/>
                </a:solidFill>
              </a:rPr>
              <a:t>Total Volume</a:t>
            </a:r>
          </a:p>
        </p:txBody>
      </p:sp>
      <p:pic>
        <p:nvPicPr>
          <p:cNvPr id="6" name="Picture 5">
            <a:extLst>
              <a:ext uri="{FF2B5EF4-FFF2-40B4-BE49-F238E27FC236}">
                <a16:creationId xmlns:a16="http://schemas.microsoft.com/office/drawing/2014/main" id="{4F70C44B-1146-289F-EA78-515943E77389}"/>
              </a:ext>
            </a:extLst>
          </p:cNvPr>
          <p:cNvPicPr>
            <a:picLocks noChangeAspect="1"/>
          </p:cNvPicPr>
          <p:nvPr/>
        </p:nvPicPr>
        <p:blipFill>
          <a:blip r:embed="rId2"/>
          <a:stretch>
            <a:fillRect/>
          </a:stretch>
        </p:blipFill>
        <p:spPr>
          <a:xfrm>
            <a:off x="434789" y="2030484"/>
            <a:ext cx="7016922" cy="3150891"/>
          </a:xfrm>
          <a:prstGeom prst="rect">
            <a:avLst/>
          </a:prstGeom>
          <a:noFill/>
        </p:spPr>
      </p:pic>
      <p:sp>
        <p:nvSpPr>
          <p:cNvPr id="12" name="Content Placeholder 11">
            <a:extLst>
              <a:ext uri="{FF2B5EF4-FFF2-40B4-BE49-F238E27FC236}">
                <a16:creationId xmlns:a16="http://schemas.microsoft.com/office/drawing/2014/main" id="{F757762B-7A02-1DBA-6425-DAB7D00BA427}"/>
              </a:ext>
            </a:extLst>
          </p:cNvPr>
          <p:cNvSpPr>
            <a:spLocks noGrp="1"/>
          </p:cNvSpPr>
          <p:nvPr>
            <p:ph sz="quarter" idx="16"/>
          </p:nvPr>
        </p:nvSpPr>
        <p:spPr>
          <a:xfrm>
            <a:off x="7859879" y="1980829"/>
            <a:ext cx="3673836" cy="3255805"/>
          </a:xfrm>
        </p:spPr>
        <p:txBody>
          <a:bodyPr vert="horz" lIns="91440" tIns="45720" rIns="91440" bIns="45720" rtlCol="0" anchor="t">
            <a:noAutofit/>
          </a:bodyPr>
          <a:lstStyle/>
          <a:p>
            <a:pPr marL="171450" indent="-171450" algn="just">
              <a:buChar char="Ø"/>
            </a:pPr>
            <a:r>
              <a:rPr lang="en-US" sz="1400">
                <a:solidFill>
                  <a:srgbClr val="0D0D0D"/>
                </a:solidFill>
                <a:ea typeface="+mn-lt"/>
                <a:cs typeface="+mn-lt"/>
              </a:rPr>
              <a:t>Comparing the total volume of each stock to see which ones had higher trading activity. This can indicate stocks that are more actively traded or have higher investor interest.</a:t>
            </a:r>
            <a:endParaRPr lang="en-US" sz="1400">
              <a:cs typeface="Calibri"/>
            </a:endParaRPr>
          </a:p>
          <a:p>
            <a:pPr marL="171450" indent="-171450" algn="just">
              <a:buChar char="Ø"/>
            </a:pPr>
            <a:r>
              <a:rPr lang="en-US" sz="1400">
                <a:solidFill>
                  <a:srgbClr val="0D0D0D"/>
                </a:solidFill>
                <a:ea typeface="+mn-lt"/>
                <a:cs typeface="+mn-lt"/>
              </a:rPr>
              <a:t>Can look for any trends in volume over time. Increasing volume could indicate growing interest in a stock, while decreasing volume could suggest waning interest or stability.</a:t>
            </a:r>
          </a:p>
          <a:p>
            <a:pPr marL="171450" indent="-171450">
              <a:buChar char="Ø"/>
            </a:pPr>
            <a:endParaRPr lang="en-US" sz="1400">
              <a:solidFill>
                <a:srgbClr val="0D0D0D"/>
              </a:solidFill>
              <a:cs typeface="Calibri"/>
            </a:endParaRPr>
          </a:p>
        </p:txBody>
      </p:sp>
    </p:spTree>
    <p:extLst>
      <p:ext uri="{BB962C8B-B14F-4D97-AF65-F5344CB8AC3E}">
        <p14:creationId xmlns:p14="http://schemas.microsoft.com/office/powerpoint/2010/main" val="42358152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02C487A3-A910-51FC-1C4B-23335F6338B7}"/>
              </a:ext>
            </a:extLst>
          </p:cNvPr>
          <p:cNvSpPr>
            <a:spLocks noGrp="1"/>
          </p:cNvSpPr>
          <p:nvPr>
            <p:ph type="title"/>
          </p:nvPr>
        </p:nvSpPr>
        <p:spPr>
          <a:xfrm>
            <a:off x="838200" y="365761"/>
            <a:ext cx="10515600" cy="675640"/>
          </a:xfrm>
        </p:spPr>
        <p:txBody>
          <a:bodyPr/>
          <a:lstStyle/>
          <a:p>
            <a:r>
              <a:rPr lang="en-US" i="1">
                <a:solidFill>
                  <a:srgbClr val="2B2B2B"/>
                </a:solidFill>
              </a:rPr>
              <a:t>STOCK COMPARISON </a:t>
            </a:r>
          </a:p>
        </p:txBody>
      </p:sp>
      <p:pic>
        <p:nvPicPr>
          <p:cNvPr id="14" name="Picture 13" descr="A screenshot of a graph&#10;&#10;Description automatically generated">
            <a:extLst>
              <a:ext uri="{FF2B5EF4-FFF2-40B4-BE49-F238E27FC236}">
                <a16:creationId xmlns:a16="http://schemas.microsoft.com/office/drawing/2014/main" id="{C148C06F-7FCB-5341-6FDD-DEDEDFC71F83}"/>
              </a:ext>
            </a:extLst>
          </p:cNvPr>
          <p:cNvPicPr>
            <a:picLocks noChangeAspect="1"/>
          </p:cNvPicPr>
          <p:nvPr/>
        </p:nvPicPr>
        <p:blipFill>
          <a:blip r:embed="rId2"/>
          <a:stretch>
            <a:fillRect/>
          </a:stretch>
        </p:blipFill>
        <p:spPr>
          <a:xfrm>
            <a:off x="878416" y="1198862"/>
            <a:ext cx="11091334" cy="4947109"/>
          </a:xfrm>
          <a:prstGeom prst="rect">
            <a:avLst/>
          </a:prstGeom>
        </p:spPr>
      </p:pic>
    </p:spTree>
    <p:extLst>
      <p:ext uri="{BB962C8B-B14F-4D97-AF65-F5344CB8AC3E}">
        <p14:creationId xmlns:p14="http://schemas.microsoft.com/office/powerpoint/2010/main" val="330929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6" y="457200"/>
            <a:ext cx="4837176" cy="603250"/>
          </a:xfrm>
          <a:noFill/>
        </p:spPr>
        <p:txBody>
          <a:bodyPr anchor="b">
            <a:noAutofit/>
          </a:bodyPr>
          <a:lstStyle/>
          <a:p>
            <a:r>
              <a:rPr lang="en-US" i="1"/>
              <a:t>AGENDA</a:t>
            </a:r>
          </a:p>
        </p:txBody>
      </p:sp>
      <p:pic>
        <p:nvPicPr>
          <p:cNvPr id="15" name="Picture Placeholder 14" descr="A group of people sitting around a table">
            <a:extLst>
              <a:ext uri="{FF2B5EF4-FFF2-40B4-BE49-F238E27FC236}">
                <a16:creationId xmlns:a16="http://schemas.microsoft.com/office/drawing/2014/main" id="{E4DF753A-3575-A0D9-5135-8A94308DC0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 r="2"/>
          <a:stretch/>
        </p:blipFill>
        <p:spPr>
          <a:xfrm>
            <a:off x="-28882" y="0"/>
            <a:ext cx="6115050" cy="6858000"/>
          </a:xfrm>
        </p:spPr>
      </p:pic>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1374394"/>
            <a:ext cx="4837174" cy="3648456"/>
          </a:xfrm>
          <a:noFill/>
        </p:spPr>
        <p:txBody>
          <a:bodyPr anchor="t">
            <a:normAutofit fontScale="85000" lnSpcReduction="20000"/>
          </a:bodyPr>
          <a:lstStyle/>
          <a:p>
            <a:r>
              <a:rPr lang="en-US"/>
              <a:t>INTRODUCTION</a:t>
            </a:r>
          </a:p>
          <a:p>
            <a:r>
              <a:rPr lang="en-US" sz="900"/>
              <a:t>	- Objective, Steps, Stocks</a:t>
            </a:r>
          </a:p>
          <a:p>
            <a:r>
              <a:rPr lang="en-US"/>
              <a:t>Model implementation</a:t>
            </a:r>
          </a:p>
          <a:p>
            <a:r>
              <a:rPr lang="en-US"/>
              <a:t>	</a:t>
            </a:r>
            <a:r>
              <a:rPr lang="en-US" sz="900"/>
              <a:t>- SQL &amp; Data Cleaning, </a:t>
            </a:r>
            <a:r>
              <a:rPr lang="en-US" sz="900" err="1"/>
              <a:t>XGBoost</a:t>
            </a:r>
            <a:r>
              <a:rPr lang="en-US" sz="900"/>
              <a:t> Model</a:t>
            </a:r>
            <a:endParaRPr lang="en-US"/>
          </a:p>
          <a:p>
            <a:r>
              <a:rPr lang="en-US"/>
              <a:t>Model Optimization </a:t>
            </a:r>
          </a:p>
          <a:p>
            <a:r>
              <a:rPr lang="en-US"/>
              <a:t>	</a:t>
            </a:r>
            <a:r>
              <a:rPr lang="en-US" sz="900"/>
              <a:t>- How we optimized </a:t>
            </a:r>
            <a:endParaRPr lang="en-US"/>
          </a:p>
          <a:p>
            <a:r>
              <a:rPr lang="en-US"/>
              <a:t>VISUAL AIDS</a:t>
            </a:r>
          </a:p>
          <a:p>
            <a:r>
              <a:rPr lang="en-US"/>
              <a:t>	</a:t>
            </a:r>
            <a:r>
              <a:rPr lang="en-US" sz="900"/>
              <a:t>- tableau visuals</a:t>
            </a:r>
            <a:endParaRPr lang="en-US"/>
          </a:p>
          <a:p>
            <a:r>
              <a:rPr lang="en-US"/>
              <a:t>FINAL TAKEAWAYS!</a:t>
            </a:r>
          </a:p>
          <a:p>
            <a:endParaRPr lang="en-US"/>
          </a:p>
        </p:txBody>
      </p:sp>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752A0-FC30-CE52-827D-2F05A2DC5AE9}"/>
              </a:ext>
            </a:extLst>
          </p:cNvPr>
          <p:cNvSpPr>
            <a:spLocks noGrp="1"/>
          </p:cNvSpPr>
          <p:nvPr>
            <p:ph type="title"/>
          </p:nvPr>
        </p:nvSpPr>
        <p:spPr/>
        <p:txBody>
          <a:bodyPr/>
          <a:lstStyle/>
          <a:p>
            <a:r>
              <a:rPr lang="en-US" i="1">
                <a:solidFill>
                  <a:srgbClr val="2B2B2B"/>
                </a:solidFill>
              </a:rPr>
              <a:t>ANALYSIS</a:t>
            </a:r>
          </a:p>
        </p:txBody>
      </p:sp>
      <p:sp>
        <p:nvSpPr>
          <p:cNvPr id="3" name="Content Placeholder 2">
            <a:extLst>
              <a:ext uri="{FF2B5EF4-FFF2-40B4-BE49-F238E27FC236}">
                <a16:creationId xmlns:a16="http://schemas.microsoft.com/office/drawing/2014/main" id="{248D7267-AA5A-ABB0-47D1-8C7795424CED}"/>
              </a:ext>
            </a:extLst>
          </p:cNvPr>
          <p:cNvSpPr>
            <a:spLocks noGrp="1"/>
          </p:cNvSpPr>
          <p:nvPr>
            <p:ph sz="quarter" idx="15"/>
          </p:nvPr>
        </p:nvSpPr>
        <p:spPr>
          <a:xfrm>
            <a:off x="838200" y="1790329"/>
            <a:ext cx="10457751" cy="3393388"/>
          </a:xfrm>
        </p:spPr>
        <p:txBody>
          <a:bodyPr>
            <a:normAutofit fontScale="92500" lnSpcReduction="10000"/>
          </a:bodyPr>
          <a:lstStyle/>
          <a:p>
            <a:pPr>
              <a:buFont typeface=""/>
              <a:buChar char="•"/>
            </a:pPr>
            <a:r>
              <a:rPr lang="en-US" b="1">
                <a:solidFill>
                  <a:srgbClr val="0D0D0D"/>
                </a:solidFill>
                <a:latin typeface="Söhne"/>
                <a:ea typeface="Söhne"/>
                <a:cs typeface="Söhne"/>
              </a:rPr>
              <a:t>Trading Activity</a:t>
            </a:r>
            <a:r>
              <a:rPr lang="en-US">
                <a:solidFill>
                  <a:srgbClr val="0D0D0D"/>
                </a:solidFill>
                <a:latin typeface="Söhne"/>
                <a:ea typeface="Söhne"/>
                <a:cs typeface="Söhne"/>
              </a:rPr>
              <a:t>: We can see how actively traded each stock was over the years, indicating the level of interest and liquidity in the stock.</a:t>
            </a:r>
          </a:p>
          <a:p>
            <a:pPr>
              <a:buFont typeface=""/>
              <a:buChar char="•"/>
            </a:pPr>
            <a:r>
              <a:rPr lang="en-US" b="1">
                <a:solidFill>
                  <a:srgbClr val="0D0D0D"/>
                </a:solidFill>
                <a:latin typeface="Söhne"/>
                <a:ea typeface="Söhne"/>
                <a:cs typeface="Söhne"/>
              </a:rPr>
              <a:t>Volume Trends</a:t>
            </a:r>
            <a:r>
              <a:rPr lang="en-US">
                <a:solidFill>
                  <a:srgbClr val="0D0D0D"/>
                </a:solidFill>
                <a:latin typeface="Söhne"/>
                <a:ea typeface="Söhne"/>
                <a:cs typeface="Söhne"/>
              </a:rPr>
              <a:t>: We can identify trends in trading volume, such as increasing or decreasing volume over time, which may reflect changes in investor sentiment or market conditions.</a:t>
            </a:r>
          </a:p>
          <a:p>
            <a:pPr>
              <a:buFont typeface=""/>
              <a:buChar char="•"/>
            </a:pPr>
            <a:r>
              <a:rPr lang="en-US" b="1">
                <a:solidFill>
                  <a:srgbClr val="0D0D0D"/>
                </a:solidFill>
                <a:latin typeface="Söhne"/>
                <a:ea typeface="Söhne"/>
                <a:cs typeface="Söhne"/>
              </a:rPr>
              <a:t>Volume Spikes</a:t>
            </a:r>
            <a:r>
              <a:rPr lang="en-US">
                <a:solidFill>
                  <a:srgbClr val="0D0D0D"/>
                </a:solidFill>
                <a:latin typeface="Söhne"/>
                <a:ea typeface="Söhne"/>
                <a:cs typeface="Söhne"/>
              </a:rPr>
              <a:t>: We can pinpoint specific periods of unusually high trading volume, which may correspond to significant news events, earnings releases, or other factors impacting the stock price.</a:t>
            </a:r>
          </a:p>
          <a:p>
            <a:pPr>
              <a:buFont typeface=""/>
              <a:buChar char="•"/>
            </a:pPr>
            <a:r>
              <a:rPr lang="en-US" b="1">
                <a:solidFill>
                  <a:srgbClr val="0D0D0D"/>
                </a:solidFill>
                <a:latin typeface="Söhne"/>
                <a:ea typeface="Söhne"/>
                <a:cs typeface="Söhne"/>
              </a:rPr>
              <a:t>Comparative Analysis</a:t>
            </a:r>
            <a:r>
              <a:rPr lang="en-US">
                <a:solidFill>
                  <a:srgbClr val="0D0D0D"/>
                </a:solidFill>
                <a:latin typeface="Söhne"/>
                <a:ea typeface="Söhne"/>
                <a:cs typeface="Söhne"/>
              </a:rPr>
              <a:t>: We can compare the volume of different stocks to each other or to market indexes, providing insights into relative investor interest in different stocks or sectors.</a:t>
            </a:r>
            <a:endParaRPr lang="en-US"/>
          </a:p>
        </p:txBody>
      </p:sp>
    </p:spTree>
    <p:extLst>
      <p:ext uri="{BB962C8B-B14F-4D97-AF65-F5344CB8AC3E}">
        <p14:creationId xmlns:p14="http://schemas.microsoft.com/office/powerpoint/2010/main" val="166802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209867"/>
            <a:ext cx="10515600" cy="688340"/>
          </a:xfrm>
          <a:noFill/>
        </p:spPr>
        <p:txBody>
          <a:bodyPr anchor="ctr"/>
          <a:lstStyle/>
          <a:p>
            <a:r>
              <a:rPr lang="en-US" i="1">
                <a:solidFill>
                  <a:srgbClr val="2B2B2B"/>
                </a:solidFill>
              </a:rPr>
              <a:t>FINAL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quarter" idx="15"/>
          </p:nvPr>
        </p:nvSpPr>
        <p:spPr>
          <a:xfrm>
            <a:off x="339969" y="965201"/>
            <a:ext cx="11547231" cy="4248150"/>
          </a:xfrm>
          <a:noFill/>
        </p:spPr>
        <p:txBody>
          <a:bodyPr vert="horz" lIns="91440" tIns="45720" rIns="91440" bIns="45720" rtlCol="0" anchor="t">
            <a:normAutofit lnSpcReduction="10000"/>
          </a:bodyPr>
          <a:lstStyle/>
          <a:p>
            <a:r>
              <a:rPr lang="en-US" b="1"/>
              <a:t>Stock Performance Insights:</a:t>
            </a:r>
          </a:p>
          <a:p>
            <a:pPr marL="285750" indent="-285750">
              <a:buFont typeface="Wingdings" panose="05000000000000000000" pitchFamily="2" charset="2"/>
              <a:buChar char="§"/>
            </a:pPr>
            <a:r>
              <a:rPr lang="en-US"/>
              <a:t>Our analysis bridged historical and current market leaders, uncovering how shifts in technology and market cycles influence financial outcomes. This provided a strong understanding of stock performance trends over time.</a:t>
            </a:r>
          </a:p>
          <a:p>
            <a:r>
              <a:rPr lang="en-US" b="1"/>
              <a:t>Predictive Modeling &amp; Investments:</a:t>
            </a:r>
          </a:p>
          <a:p>
            <a:pPr marL="285750" indent="-285750">
              <a:buFont typeface="Wingdings" panose="05000000000000000000" pitchFamily="2" charset="2"/>
              <a:buChar char="§"/>
            </a:pPr>
            <a:r>
              <a:rPr lang="en-US"/>
              <a:t>Leveraging SQL and </a:t>
            </a:r>
            <a:r>
              <a:rPr lang="en-US" err="1"/>
              <a:t>XGBoost</a:t>
            </a:r>
            <a:r>
              <a:rPr lang="en-US"/>
              <a:t>, our model accurately forecasts stock trends, guiding investors with strategic insights on diversification and the impact of tech advancements.</a:t>
            </a:r>
          </a:p>
          <a:p>
            <a:r>
              <a:rPr lang="en-US" b="1"/>
              <a:t>Future Evolution:</a:t>
            </a:r>
          </a:p>
          <a:p>
            <a:pPr marL="285750" indent="-285750">
              <a:buFont typeface="Wingdings" panose="05000000000000000000" pitchFamily="2" charset="2"/>
              <a:buChar char="§"/>
            </a:pPr>
            <a:r>
              <a:rPr lang="en-US"/>
              <a:t>Our research lays the foundation for an adaptive predictive model that enhances accuracy over time, emphasizing the integration of ongoing data and market trends for continuous improvement.</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6" name="Title 1">
            <a:extLst>
              <a:ext uri="{FF2B5EF4-FFF2-40B4-BE49-F238E27FC236}">
                <a16:creationId xmlns:a16="http://schemas.microsoft.com/office/drawing/2014/main" id="{FE4C26A3-2043-B050-364F-A723911EA4BC}"/>
              </a:ext>
            </a:extLst>
          </p:cNvPr>
          <p:cNvSpPr txBox="1">
            <a:spLocks/>
          </p:cNvSpPr>
          <p:nvPr/>
        </p:nvSpPr>
        <p:spPr>
          <a:xfrm>
            <a:off x="838200" y="5414487"/>
            <a:ext cx="10515600" cy="688340"/>
          </a:xfrm>
          <a:prstGeom prst="rect">
            <a:avLst/>
          </a:prstGeom>
          <a:noFill/>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3200" kern="1200" cap="all" spc="300" baseline="0">
                <a:solidFill>
                  <a:schemeClr val="tx1"/>
                </a:solidFill>
                <a:latin typeface="+mj-lt"/>
                <a:ea typeface="+mj-ea"/>
                <a:cs typeface="+mj-cs"/>
              </a:defRPr>
            </a:lvl1pPr>
          </a:lstStyle>
          <a:p>
            <a:r>
              <a:rPr lang="en-US" i="1">
                <a:solidFill>
                  <a:srgbClr val="2B2B2B"/>
                </a:solidFill>
              </a:rPr>
              <a:t>Questions?</a:t>
            </a:r>
          </a:p>
        </p:txBody>
      </p:sp>
    </p:spTree>
    <p:extLst>
      <p:ext uri="{BB962C8B-B14F-4D97-AF65-F5344CB8AC3E}">
        <p14:creationId xmlns:p14="http://schemas.microsoft.com/office/powerpoint/2010/main" val="643777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A close up of dots&#10;">
            <a:extLst>
              <a:ext uri="{FF2B5EF4-FFF2-40B4-BE49-F238E27FC236}">
                <a16:creationId xmlns:a16="http://schemas.microsoft.com/office/drawing/2014/main" id="{030E03B4-DAB0-F43D-4B1C-C54F75E621A1}"/>
              </a:ext>
            </a:extLst>
          </p:cNvPr>
          <p:cNvPicPr>
            <a:picLocks noGrp="1" noChangeAspect="1"/>
          </p:cNvPicPr>
          <p:nvPr>
            <p:ph type="pic" sz="quarter" idx="11"/>
          </p:nvPr>
        </p:nvPicPr>
        <p:blipFill>
          <a:blip r:embed="rId2"/>
          <a:srcRect/>
          <a:stretch/>
        </p:blipFill>
        <p:spPr>
          <a:xfrm>
            <a:off x="0" y="0"/>
            <a:ext cx="12192000" cy="6858000"/>
          </a:xfr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1362437" y="400485"/>
            <a:ext cx="9467127" cy="2527911"/>
          </a:xfrm>
        </p:spPr>
        <p:txBody>
          <a:bodyPr/>
          <a:lstStyle/>
          <a:p>
            <a:r>
              <a:rPr lang="en-US"/>
              <a:t>THANK YOU</a:t>
            </a:r>
          </a:p>
        </p:txBody>
      </p:sp>
      <p:sp>
        <p:nvSpPr>
          <p:cNvPr id="8" name="Text Placeholder 7">
            <a:extLst>
              <a:ext uri="{FF2B5EF4-FFF2-40B4-BE49-F238E27FC236}">
                <a16:creationId xmlns:a16="http://schemas.microsoft.com/office/drawing/2014/main" id="{86613063-168A-02B8-4326-BB842F3B83E2}"/>
              </a:ext>
            </a:extLst>
          </p:cNvPr>
          <p:cNvSpPr>
            <a:spLocks noGrp="1"/>
          </p:cNvSpPr>
          <p:nvPr>
            <p:ph type="body" sz="quarter" idx="10"/>
          </p:nvPr>
        </p:nvSpPr>
        <p:spPr>
          <a:xfrm>
            <a:off x="1362075" y="3738622"/>
            <a:ext cx="9467850" cy="2527911"/>
          </a:xfrm>
        </p:spPr>
        <p:txBody>
          <a:bodyPr/>
          <a:lstStyle/>
          <a:p>
            <a:endParaRPr lang="en-US"/>
          </a:p>
          <a:p>
            <a:r>
              <a:rPr lang="en-US"/>
              <a:t>Cole Geiger</a:t>
            </a:r>
          </a:p>
          <a:p>
            <a:r>
              <a:rPr lang="en-US" err="1"/>
              <a:t>Yuriy</a:t>
            </a:r>
            <a:r>
              <a:rPr lang="en-US"/>
              <a:t> Komissarov</a:t>
            </a:r>
          </a:p>
          <a:p>
            <a:r>
              <a:rPr lang="en-US" err="1"/>
              <a:t>Krishnendu</a:t>
            </a:r>
            <a:r>
              <a:rPr lang="en-US"/>
              <a:t> Aneesh </a:t>
            </a:r>
          </a:p>
          <a:p>
            <a:r>
              <a:rPr lang="en-US"/>
              <a:t>Matthew </a:t>
            </a:r>
            <a:r>
              <a:rPr lang="en-US" err="1"/>
              <a:t>Yackee</a:t>
            </a:r>
            <a:endParaRPr lang="en-US"/>
          </a:p>
        </p:txBody>
      </p:sp>
    </p:spTree>
    <p:extLst>
      <p:ext uri="{BB962C8B-B14F-4D97-AF65-F5344CB8AC3E}">
        <p14:creationId xmlns:p14="http://schemas.microsoft.com/office/powerpoint/2010/main" val="21844722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Introduction</a:t>
            </a:r>
          </a:p>
        </p:txBody>
      </p:sp>
    </p:spTree>
    <p:extLst>
      <p:ext uri="{BB962C8B-B14F-4D97-AF65-F5344CB8AC3E}">
        <p14:creationId xmlns:p14="http://schemas.microsoft.com/office/powerpoint/2010/main" val="467869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1033297" y="2414141"/>
            <a:ext cx="5073473" cy="2835438"/>
          </a:xfrm>
          <a:noFill/>
        </p:spPr>
        <p:txBody>
          <a:bodyPr>
            <a:noAutofit/>
          </a:bodyPr>
          <a:lstStyle/>
          <a:p>
            <a:pPr algn="just">
              <a:lnSpc>
                <a:spcPct val="100000"/>
              </a:lnSpc>
              <a:spcBef>
                <a:spcPts val="0"/>
              </a:spcBef>
            </a:pPr>
            <a:r>
              <a:rPr lang="en-US" sz="1200">
                <a:latin typeface="Calibri"/>
                <a:ea typeface="Calibri"/>
                <a:cs typeface="Calibri"/>
              </a:rPr>
              <a:t>Our goal is to understand the dynamics of stock performance by examining how market leaders have navigated different market cycles and technological changes over time.</a:t>
            </a:r>
            <a:br>
              <a:rPr lang="en-US" sz="1200">
                <a:latin typeface="Calibri"/>
                <a:ea typeface="Calibri"/>
                <a:cs typeface="Calibri"/>
              </a:rPr>
            </a:br>
            <a:br>
              <a:rPr lang="en-US" sz="1200">
                <a:latin typeface="Calibri"/>
                <a:ea typeface="Calibri"/>
                <a:cs typeface="Calibri"/>
              </a:rPr>
            </a:br>
            <a:r>
              <a:rPr lang="en-US" sz="1200">
                <a:latin typeface="Calibri"/>
                <a:ea typeface="Calibri"/>
                <a:cs typeface="Calibri"/>
              </a:rPr>
              <a:t>To accomplish this, we'll compare the performance of historical market leaders with today's top companies across various sectors. This comparison will shed light on how shifts in the economy and advancements in technology influence financial success and market positioning.</a:t>
            </a:r>
            <a:br>
              <a:rPr lang="en-US" sz="1200">
                <a:latin typeface="Calibri"/>
                <a:ea typeface="Calibri"/>
                <a:cs typeface="Calibri"/>
              </a:rPr>
            </a:br>
            <a:br>
              <a:rPr lang="en-US" sz="1200">
                <a:latin typeface="Calibri"/>
                <a:ea typeface="Calibri"/>
                <a:cs typeface="Calibri"/>
              </a:rPr>
            </a:br>
            <a:r>
              <a:rPr lang="en-US" sz="1200">
                <a:latin typeface="Calibri"/>
                <a:ea typeface="Calibri"/>
                <a:cs typeface="Calibri"/>
              </a:rPr>
              <a:t>Ultimately, our analysis seeks to uncover patterns and strategies that promote long-term stability and growth in the ever-changing global market landscape.</a:t>
            </a: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1019917" y="5916930"/>
            <a:ext cx="5066250" cy="690880"/>
          </a:xfrm>
        </p:spPr>
        <p:txBody>
          <a:bodyPr/>
          <a:lstStyle/>
          <a:p>
            <a:r>
              <a:rPr lang="en-US"/>
              <a:t> </a:t>
            </a:r>
          </a:p>
        </p:txBody>
      </p:sp>
      <p:sp>
        <p:nvSpPr>
          <p:cNvPr id="3" name="TextBox 2">
            <a:extLst>
              <a:ext uri="{FF2B5EF4-FFF2-40B4-BE49-F238E27FC236}">
                <a16:creationId xmlns:a16="http://schemas.microsoft.com/office/drawing/2014/main" id="{BDCF94D0-4F96-8C3E-AD93-EA53ADF30D84}"/>
              </a:ext>
            </a:extLst>
          </p:cNvPr>
          <p:cNvSpPr txBox="1"/>
          <p:nvPr/>
        </p:nvSpPr>
        <p:spPr>
          <a:xfrm>
            <a:off x="1019917" y="1203303"/>
            <a:ext cx="5066250" cy="535531"/>
          </a:xfrm>
          <a:prstGeom prst="rect">
            <a:avLst/>
          </a:prstGeom>
          <a:noFill/>
        </p:spPr>
        <p:txBody>
          <a:bodyPr wrap="square" rtlCol="0">
            <a:spAutoFit/>
          </a:bodyPr>
          <a:lstStyle/>
          <a:p>
            <a:pPr algn="ctr">
              <a:lnSpc>
                <a:spcPct val="90000"/>
              </a:lnSpc>
              <a:spcBef>
                <a:spcPct val="0"/>
              </a:spcBef>
            </a:pPr>
            <a:r>
              <a:rPr lang="en-US" sz="3200" i="1" cap="all" spc="300">
                <a:latin typeface="+mj-lt"/>
                <a:ea typeface="+mj-ea"/>
                <a:cs typeface="+mj-cs"/>
              </a:rPr>
              <a:t>Objective</a:t>
            </a:r>
          </a:p>
        </p:txBody>
      </p:sp>
    </p:spTree>
    <p:extLst>
      <p:ext uri="{BB962C8B-B14F-4D97-AF65-F5344CB8AC3E}">
        <p14:creationId xmlns:p14="http://schemas.microsoft.com/office/powerpoint/2010/main" val="3930438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669544"/>
            <a:ext cx="6241651" cy="708406"/>
          </a:xfrm>
          <a:noFill/>
        </p:spPr>
        <p:txBody>
          <a:bodyPr anchor="ctr"/>
          <a:lstStyle/>
          <a:p>
            <a:r>
              <a:rPr lang="en-US" i="1"/>
              <a:t>Steps</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1707403"/>
            <a:ext cx="6241650" cy="4053317"/>
          </a:xfrm>
          <a:noFill/>
        </p:spPr>
        <p:txBody>
          <a:bodyPr vert="horz" lIns="91440" tIns="45720" rIns="91440" bIns="45720" rtlCol="0" anchor="t">
            <a:normAutofit/>
          </a:bodyPr>
          <a:lstStyle/>
          <a:p>
            <a:r>
              <a:rPr lang="en-US" sz="1200" b="1">
                <a:solidFill>
                  <a:srgbClr val="1F2328"/>
                </a:solidFill>
                <a:latin typeface="-apple-system"/>
                <a:cs typeface="Calibri"/>
              </a:rPr>
              <a:t>Data Collection</a:t>
            </a:r>
            <a:r>
              <a:rPr lang="en-US" sz="1200">
                <a:solidFill>
                  <a:srgbClr val="1F2328"/>
                </a:solidFill>
                <a:latin typeface="-apple-system"/>
                <a:cs typeface="Calibri"/>
              </a:rPr>
              <a:t>: Retrieve historical stock data, financial statements, and market indicators for each company from financial databases through SQL. This involves querying databases to extract relevant information such as stock prices, trading volumes, financial ratios, and economic indicators.</a:t>
            </a:r>
            <a:endParaRPr lang="en-US">
              <a:cs typeface="Calibri"/>
            </a:endParaRPr>
          </a:p>
          <a:p>
            <a:r>
              <a:rPr lang="en-US" sz="1200" b="1">
                <a:solidFill>
                  <a:srgbClr val="1F2328"/>
                </a:solidFill>
                <a:latin typeface="-apple-system"/>
              </a:rPr>
              <a:t>Data Preparation</a:t>
            </a:r>
            <a:r>
              <a:rPr lang="en-US" sz="1200">
                <a:solidFill>
                  <a:srgbClr val="1F2328"/>
                </a:solidFill>
                <a:latin typeface="-apple-system"/>
              </a:rPr>
              <a:t>: Clean and standardize the data to prepare for modeling. This involves handling missing values, adjusting for stock splits and dividends, and standardizing financial indicators. Additionally, the data may need to be transformed or normalized to ensure consistency and accuracy across different features.</a:t>
            </a:r>
            <a:endParaRPr lang="en-US"/>
          </a:p>
          <a:p>
            <a:r>
              <a:rPr lang="en-US" sz="1200" b="1">
                <a:solidFill>
                  <a:srgbClr val="1F2328"/>
                </a:solidFill>
                <a:latin typeface="-apple-system"/>
              </a:rPr>
              <a:t>Model Implementation</a:t>
            </a:r>
            <a:r>
              <a:rPr lang="en-US" sz="1200">
                <a:solidFill>
                  <a:srgbClr val="1F2328"/>
                </a:solidFill>
                <a:latin typeface="-apple-system"/>
              </a:rPr>
              <a:t>: Develop models to predict future stock prices or classify stock movement trends (up/down) using historical data. Implement XGB Boost to predict outcomes based on historical data. Ensure model meet the criteria of at least 75% classification accuracy or 0.80 R-squared for predictive power.</a:t>
            </a:r>
            <a:endParaRPr lang="en-US">
              <a:cs typeface="Calibri"/>
            </a:endParaRPr>
          </a:p>
          <a:p>
            <a:r>
              <a:rPr lang="en-US" sz="1200" b="1">
                <a:solidFill>
                  <a:srgbClr val="1F2328"/>
                </a:solidFill>
                <a:latin typeface="-apple-system"/>
                <a:cs typeface="Calibri"/>
              </a:rPr>
              <a:t>Model Optimization</a:t>
            </a:r>
            <a:r>
              <a:rPr lang="en-US" sz="1200">
                <a:solidFill>
                  <a:srgbClr val="1F2328"/>
                </a:solidFill>
                <a:latin typeface="-apple-system"/>
                <a:cs typeface="Calibri"/>
              </a:rPr>
              <a:t>: Show iterative changes and their impacts on model performance. This could involve hyperparameter tuning, feature selection, or trying different modeling techniques.</a:t>
            </a:r>
            <a:endParaRPr lang="en-US">
              <a:cs typeface="Calibri"/>
            </a:endParaRPr>
          </a:p>
          <a:p>
            <a:r>
              <a:rPr lang="en-US" sz="1200" b="1">
                <a:solidFill>
                  <a:srgbClr val="1F2328"/>
                </a:solidFill>
                <a:latin typeface="-apple-system"/>
                <a:cs typeface="Calibri"/>
              </a:rPr>
              <a:t>Evaluation</a:t>
            </a:r>
            <a:r>
              <a:rPr lang="en-US" sz="1200">
                <a:solidFill>
                  <a:srgbClr val="1F2328"/>
                </a:solidFill>
                <a:latin typeface="-apple-system"/>
                <a:cs typeface="Calibri"/>
              </a:rPr>
              <a:t>: Evaluate the model using R-squared based on performance metrics and compare the predictive power and accuracy between various stocks.</a:t>
            </a:r>
            <a:endParaRPr lang="en-US">
              <a:cs typeface="Calibri"/>
            </a:endParaRP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4037877" y="340646"/>
            <a:ext cx="3874284" cy="447766"/>
          </a:xfrm>
          <a:noFill/>
        </p:spPr>
        <p:txBody>
          <a:bodyPr anchor="ctr"/>
          <a:lstStyle/>
          <a:p>
            <a:r>
              <a:rPr lang="en-US" i="1">
                <a:cs typeface="Calibri Light"/>
              </a:rPr>
              <a:t>Stocks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200" y="1130339"/>
            <a:ext cx="3001317" cy="4383931"/>
          </a:xfrm>
        </p:spPr>
        <p:txBody>
          <a:bodyPr vert="horz" lIns="91440" tIns="45720" rIns="91440" bIns="45720" rtlCol="0" anchor="t">
            <a:normAutofit/>
          </a:bodyPr>
          <a:lstStyle/>
          <a:p>
            <a:pPr>
              <a:buFont typeface="Arial"/>
              <a:buChar char="•"/>
            </a:pPr>
            <a:r>
              <a:rPr lang="en-US" sz="1200">
                <a:solidFill>
                  <a:srgbClr val="1F2328"/>
                </a:solidFill>
                <a:latin typeface="-apple-system"/>
                <a:cs typeface="Calibri"/>
              </a:rPr>
              <a:t>General Electric Company (GE)</a:t>
            </a:r>
            <a:endParaRPr lang="en-US" sz="1200">
              <a:cs typeface="Calibri"/>
            </a:endParaRPr>
          </a:p>
          <a:p>
            <a:pPr>
              <a:buFont typeface="Arial"/>
              <a:buChar char="•"/>
            </a:pPr>
            <a:r>
              <a:rPr lang="en-US" sz="1200">
                <a:solidFill>
                  <a:srgbClr val="1F2328"/>
                </a:solidFill>
                <a:latin typeface="-apple-system"/>
              </a:rPr>
              <a:t>Coca-Cola Company (KO)</a:t>
            </a:r>
            <a:endParaRPr lang="en-US" sz="1200">
              <a:cs typeface="Calibri"/>
            </a:endParaRPr>
          </a:p>
          <a:p>
            <a:pPr>
              <a:buFont typeface="Arial"/>
              <a:buChar char="•"/>
            </a:pPr>
            <a:r>
              <a:rPr lang="en-US" sz="1200">
                <a:solidFill>
                  <a:srgbClr val="1F2328"/>
                </a:solidFill>
                <a:latin typeface="-apple-system"/>
              </a:rPr>
              <a:t>Ford Motor Company (F)</a:t>
            </a:r>
            <a:endParaRPr lang="en-US" sz="1200">
              <a:cs typeface="Calibri"/>
            </a:endParaRPr>
          </a:p>
          <a:p>
            <a:pPr>
              <a:buFont typeface="Arial"/>
              <a:buChar char="•"/>
            </a:pPr>
            <a:r>
              <a:rPr lang="en-US" sz="1200">
                <a:solidFill>
                  <a:srgbClr val="1F2328"/>
                </a:solidFill>
                <a:latin typeface="-apple-system"/>
                <a:cs typeface="Calibri"/>
              </a:rPr>
              <a:t>IBM (IBM)</a:t>
            </a:r>
            <a:endParaRPr lang="en-US" sz="1200">
              <a:cs typeface="Calibri"/>
            </a:endParaRPr>
          </a:p>
          <a:p>
            <a:pPr>
              <a:buFont typeface="Arial"/>
              <a:buChar char="•"/>
            </a:pPr>
            <a:r>
              <a:rPr lang="en-US" sz="1200">
                <a:solidFill>
                  <a:srgbClr val="1F2328"/>
                </a:solidFill>
                <a:latin typeface="-apple-system"/>
                <a:cs typeface="Calibri"/>
              </a:rPr>
              <a:t>Procter &amp; Gamble Co. (PG)</a:t>
            </a:r>
            <a:endParaRPr lang="en-US" sz="1200">
              <a:cs typeface="Calibri"/>
            </a:endParaRPr>
          </a:p>
          <a:p>
            <a:pPr>
              <a:buFont typeface="Arial"/>
              <a:buChar char="•"/>
            </a:pPr>
            <a:r>
              <a:rPr lang="en-US" sz="1200">
                <a:solidFill>
                  <a:srgbClr val="1F2328"/>
                </a:solidFill>
                <a:latin typeface="-apple-system"/>
                <a:cs typeface="Calibri"/>
              </a:rPr>
              <a:t>3M Company (MMM)</a:t>
            </a:r>
          </a:p>
          <a:p>
            <a:pPr>
              <a:buFont typeface="Arial"/>
              <a:buChar char="•"/>
            </a:pPr>
            <a:r>
              <a:rPr lang="en-US" sz="1200">
                <a:solidFill>
                  <a:srgbClr val="1F2328"/>
                </a:solidFill>
                <a:latin typeface="-apple-system"/>
                <a:cs typeface="Calibri"/>
              </a:rPr>
              <a:t>American Express Company (AXP)</a:t>
            </a:r>
          </a:p>
          <a:p>
            <a:pPr>
              <a:buFont typeface="Arial"/>
              <a:buChar char="•"/>
            </a:pPr>
            <a:r>
              <a:rPr lang="en-US" sz="1200">
                <a:solidFill>
                  <a:srgbClr val="1F2328"/>
                </a:solidFill>
                <a:latin typeface="-apple-system"/>
                <a:cs typeface="Calibri"/>
              </a:rPr>
              <a:t>Chevron Corporation (CVX)</a:t>
            </a:r>
            <a:endParaRPr lang="en-US" sz="1200">
              <a:cs typeface="Calibri"/>
            </a:endParaRPr>
          </a:p>
          <a:p>
            <a:pPr>
              <a:buFont typeface="Arial"/>
              <a:buChar char="•"/>
            </a:pPr>
            <a:r>
              <a:rPr lang="en-US" sz="1200">
                <a:solidFill>
                  <a:srgbClr val="1F2328"/>
                </a:solidFill>
                <a:latin typeface="-apple-system"/>
                <a:cs typeface="Calibri"/>
              </a:rPr>
              <a:t>AT&amp;T Inc. (T)</a:t>
            </a:r>
          </a:p>
          <a:p>
            <a:pPr>
              <a:buFont typeface="Arial"/>
              <a:buChar char="•"/>
            </a:pPr>
            <a:r>
              <a:rPr lang="en-US" sz="1200">
                <a:solidFill>
                  <a:srgbClr val="1F2328"/>
                </a:solidFill>
                <a:latin typeface="-apple-system"/>
                <a:cs typeface="Calibri"/>
              </a:rPr>
              <a:t>McDonald's Corp. (MCD)</a:t>
            </a:r>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0" name="Content Placeholder 51">
            <a:extLst>
              <a:ext uri="{FF2B5EF4-FFF2-40B4-BE49-F238E27FC236}">
                <a16:creationId xmlns:a16="http://schemas.microsoft.com/office/drawing/2014/main" id="{EE77E9C6-5C64-C72F-7FA8-18C4B7CDDEE9}"/>
              </a:ext>
            </a:extLst>
          </p:cNvPr>
          <p:cNvSpPr txBox="1">
            <a:spLocks/>
          </p:cNvSpPr>
          <p:nvPr/>
        </p:nvSpPr>
        <p:spPr>
          <a:xfrm>
            <a:off x="4353661" y="1133950"/>
            <a:ext cx="3250501" cy="4380320"/>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spcAft>
                <a:spcPts val="1000"/>
              </a:spcAft>
              <a:buClr>
                <a:schemeClr val="accent2"/>
              </a:buClr>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1000"/>
              </a:spcBef>
              <a:spcAft>
                <a:spcPts val="1000"/>
              </a:spcAft>
              <a:buClr>
                <a:schemeClr val="accent2"/>
              </a:buClr>
              <a:buFont typeface="+mj-lt"/>
              <a:buAutoNum type="alphaLcPeriod"/>
              <a:defRPr sz="1800" kern="1200">
                <a:solidFill>
                  <a:schemeClr val="tx1"/>
                </a:solidFill>
                <a:latin typeface="+mn-lt"/>
                <a:ea typeface="+mn-ea"/>
                <a:cs typeface="+mn-cs"/>
              </a:defRPr>
            </a:lvl2pPr>
            <a:lvl3pPr marL="1257300" indent="-342900" algn="l" defTabSz="914400" rtl="0" eaLnBrk="1" latinLnBrk="0" hangingPunct="1">
              <a:lnSpc>
                <a:spcPct val="90000"/>
              </a:lnSpc>
              <a:spcBef>
                <a:spcPts val="1000"/>
              </a:spcBef>
              <a:spcAft>
                <a:spcPts val="1000"/>
              </a:spcAft>
              <a:buClr>
                <a:schemeClr val="accent2"/>
              </a:buClr>
              <a:buFont typeface="+mj-lt"/>
              <a:buAutoNum type="arabicParen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1000"/>
              </a:spcBef>
              <a:spcAft>
                <a:spcPts val="1000"/>
              </a:spcAft>
              <a:buClr>
                <a:schemeClr val="accent2"/>
              </a:buClr>
              <a:buFont typeface="+mj-lt"/>
              <a:buAutoNum type="alphaLcParen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sz="1200">
                <a:solidFill>
                  <a:srgbClr val="1F2328"/>
                </a:solidFill>
                <a:latin typeface="-apple-system"/>
                <a:cs typeface="Calibri"/>
              </a:rPr>
              <a:t>Apple Inc. (AAPL)</a:t>
            </a:r>
            <a:endParaRPr lang="en-US" sz="1200">
              <a:solidFill>
                <a:srgbClr val="000000"/>
              </a:solidFill>
              <a:latin typeface="Calibri"/>
              <a:cs typeface="Calibri"/>
            </a:endParaRPr>
          </a:p>
          <a:p>
            <a:pPr>
              <a:buFont typeface="Arial"/>
              <a:buChar char="•"/>
            </a:pPr>
            <a:r>
              <a:rPr lang="en-US" sz="1200">
                <a:solidFill>
                  <a:srgbClr val="1F2328"/>
                </a:solidFill>
                <a:latin typeface="-apple-system"/>
              </a:rPr>
              <a:t>Amazon.com Inc. (AMZN)</a:t>
            </a:r>
            <a:endParaRPr lang="en-US" sz="1200">
              <a:solidFill>
                <a:srgbClr val="000000"/>
              </a:solidFill>
              <a:latin typeface="Calibri"/>
              <a:cs typeface="Calibri"/>
            </a:endParaRPr>
          </a:p>
          <a:p>
            <a:pPr>
              <a:buFont typeface="Arial"/>
              <a:buChar char="•"/>
            </a:pPr>
            <a:r>
              <a:rPr lang="en-US" sz="1200">
                <a:solidFill>
                  <a:srgbClr val="1F2328"/>
                </a:solidFill>
                <a:latin typeface="-apple-system"/>
              </a:rPr>
              <a:t>Tesla Inc. (TSLA)</a:t>
            </a:r>
            <a:endParaRPr lang="en-US" sz="1200">
              <a:solidFill>
                <a:srgbClr val="000000"/>
              </a:solidFill>
              <a:latin typeface="Calibri"/>
              <a:cs typeface="Calibri"/>
            </a:endParaRPr>
          </a:p>
          <a:p>
            <a:pPr>
              <a:buFont typeface="Arial"/>
              <a:buChar char="•"/>
            </a:pPr>
            <a:r>
              <a:rPr lang="en-US" sz="1200">
                <a:solidFill>
                  <a:srgbClr val="1F2328"/>
                </a:solidFill>
                <a:latin typeface="-apple-system"/>
                <a:cs typeface="Calibri"/>
              </a:rPr>
              <a:t>Microsoft Corporation (MSFT)</a:t>
            </a:r>
            <a:endParaRPr lang="en-US" sz="1200">
              <a:solidFill>
                <a:srgbClr val="000000"/>
              </a:solidFill>
              <a:latin typeface="Calibri"/>
              <a:cs typeface="Calibri"/>
            </a:endParaRPr>
          </a:p>
          <a:p>
            <a:pPr>
              <a:buFont typeface="Arial"/>
              <a:buChar char="•"/>
            </a:pPr>
            <a:r>
              <a:rPr lang="en-US" sz="1200">
                <a:solidFill>
                  <a:srgbClr val="1F2328"/>
                </a:solidFill>
                <a:latin typeface="-apple-system"/>
                <a:cs typeface="Calibri"/>
              </a:rPr>
              <a:t>Alphabet Inc. (GOOGL)</a:t>
            </a:r>
          </a:p>
          <a:p>
            <a:pPr>
              <a:buFont typeface="Arial"/>
              <a:buChar char="•"/>
            </a:pPr>
            <a:r>
              <a:rPr lang="en-US" sz="1200">
                <a:solidFill>
                  <a:srgbClr val="1F2328"/>
                </a:solidFill>
                <a:latin typeface="-apple-system"/>
                <a:cs typeface="Calibri"/>
              </a:rPr>
              <a:t>Meta Platforms, Inc. (Meta Platforms, FB)</a:t>
            </a:r>
          </a:p>
          <a:p>
            <a:pPr>
              <a:buFont typeface="Arial"/>
              <a:buChar char="•"/>
            </a:pPr>
            <a:r>
              <a:rPr lang="en-US" sz="1200">
                <a:solidFill>
                  <a:srgbClr val="1F2328"/>
                </a:solidFill>
                <a:latin typeface="-apple-system"/>
                <a:cs typeface="Calibri"/>
              </a:rPr>
              <a:t>JPMorgan Chase &amp; Co. (JPM)</a:t>
            </a:r>
            <a:endParaRPr lang="en-US" sz="1200">
              <a:solidFill>
                <a:srgbClr val="000000"/>
              </a:solidFill>
              <a:latin typeface="Calibri"/>
              <a:cs typeface="Calibri"/>
            </a:endParaRPr>
          </a:p>
          <a:p>
            <a:pPr>
              <a:buFont typeface="Arial"/>
              <a:buChar char="•"/>
            </a:pPr>
            <a:r>
              <a:rPr lang="en-US" sz="1200">
                <a:solidFill>
                  <a:srgbClr val="1F2328"/>
                </a:solidFill>
                <a:latin typeface="-apple-system"/>
                <a:cs typeface="Calibri"/>
              </a:rPr>
              <a:t>Johnson &amp; Johnson (JNJ)</a:t>
            </a:r>
          </a:p>
          <a:p>
            <a:pPr>
              <a:buFont typeface="Arial"/>
              <a:buChar char="•"/>
            </a:pPr>
            <a:r>
              <a:rPr lang="en-US" sz="1200">
                <a:solidFill>
                  <a:srgbClr val="1F2328"/>
                </a:solidFill>
                <a:latin typeface="-apple-system"/>
                <a:cs typeface="Calibri"/>
              </a:rPr>
              <a:t>Exxon Mobil Corporation (XOM)</a:t>
            </a:r>
          </a:p>
          <a:p>
            <a:pPr>
              <a:buFont typeface="Arial"/>
              <a:buChar char="•"/>
            </a:pPr>
            <a:r>
              <a:rPr lang="en-US" sz="1200">
                <a:solidFill>
                  <a:srgbClr val="1F2328"/>
                </a:solidFill>
                <a:latin typeface="-apple-system"/>
                <a:cs typeface="Calibri"/>
              </a:rPr>
              <a:t>NVIDIA Corporation (NVDA)</a:t>
            </a:r>
          </a:p>
        </p:txBody>
      </p:sp>
      <p:sp>
        <p:nvSpPr>
          <p:cNvPr id="12" name="Content Placeholder 51">
            <a:extLst>
              <a:ext uri="{FF2B5EF4-FFF2-40B4-BE49-F238E27FC236}">
                <a16:creationId xmlns:a16="http://schemas.microsoft.com/office/drawing/2014/main" id="{889BE868-2FD5-4D27-5746-8CFC77246B76}"/>
              </a:ext>
            </a:extLst>
          </p:cNvPr>
          <p:cNvSpPr txBox="1">
            <a:spLocks/>
          </p:cNvSpPr>
          <p:nvPr/>
        </p:nvSpPr>
        <p:spPr>
          <a:xfrm>
            <a:off x="8030745" y="1094036"/>
            <a:ext cx="3301232" cy="4561748"/>
          </a:xfrm>
          <a:prstGeom prst="rect">
            <a:avLst/>
          </a:prstGeom>
        </p:spPr>
        <p:txBody>
          <a:bodyPr vert="horz" lIns="91440" tIns="45720" rIns="91440" bIns="45720" rtlCol="0" anchor="t">
            <a:normAutofit/>
          </a:bodyPr>
          <a:lstStyle>
            <a:lvl1pPr marL="342900" indent="-342900" algn="l" defTabSz="914400" rtl="0" eaLnBrk="1" latinLnBrk="0" hangingPunct="1">
              <a:lnSpc>
                <a:spcPct val="90000"/>
              </a:lnSpc>
              <a:spcBef>
                <a:spcPts val="1000"/>
              </a:spcBef>
              <a:spcAft>
                <a:spcPts val="1000"/>
              </a:spcAft>
              <a:buClr>
                <a:schemeClr val="accent2"/>
              </a:buClr>
              <a:buFont typeface="+mj-lt"/>
              <a:buAutoNum type="arabicPeriod"/>
              <a:defRPr sz="1800" kern="1200">
                <a:solidFill>
                  <a:schemeClr val="tx1"/>
                </a:solidFill>
                <a:latin typeface="+mn-lt"/>
                <a:ea typeface="+mn-ea"/>
                <a:cs typeface="+mn-cs"/>
              </a:defRPr>
            </a:lvl1pPr>
            <a:lvl2pPr marL="800100" indent="-342900" algn="l" defTabSz="914400" rtl="0" eaLnBrk="1" latinLnBrk="0" hangingPunct="1">
              <a:lnSpc>
                <a:spcPct val="90000"/>
              </a:lnSpc>
              <a:spcBef>
                <a:spcPts val="1000"/>
              </a:spcBef>
              <a:spcAft>
                <a:spcPts val="1000"/>
              </a:spcAft>
              <a:buClr>
                <a:schemeClr val="accent2"/>
              </a:buClr>
              <a:buFont typeface="+mj-lt"/>
              <a:buAutoNum type="alphaLcPeriod"/>
              <a:defRPr sz="1800" kern="1200">
                <a:solidFill>
                  <a:schemeClr val="tx1"/>
                </a:solidFill>
                <a:latin typeface="+mn-lt"/>
                <a:ea typeface="+mn-ea"/>
                <a:cs typeface="+mn-cs"/>
              </a:defRPr>
            </a:lvl2pPr>
            <a:lvl3pPr marL="1257300" indent="-342900" algn="l" defTabSz="914400" rtl="0" eaLnBrk="1" latinLnBrk="0" hangingPunct="1">
              <a:lnSpc>
                <a:spcPct val="90000"/>
              </a:lnSpc>
              <a:spcBef>
                <a:spcPts val="1000"/>
              </a:spcBef>
              <a:spcAft>
                <a:spcPts val="1000"/>
              </a:spcAft>
              <a:buClr>
                <a:schemeClr val="accent2"/>
              </a:buClr>
              <a:buFont typeface="+mj-lt"/>
              <a:buAutoNum type="arabicParenR"/>
              <a:defRPr sz="1800" kern="1200">
                <a:solidFill>
                  <a:schemeClr val="tx1"/>
                </a:solidFill>
                <a:latin typeface="+mn-lt"/>
                <a:ea typeface="+mn-ea"/>
                <a:cs typeface="+mn-cs"/>
              </a:defRPr>
            </a:lvl3pPr>
            <a:lvl4pPr marL="1714500" indent="-342900" algn="l" defTabSz="914400" rtl="0" eaLnBrk="1" latinLnBrk="0" hangingPunct="1">
              <a:lnSpc>
                <a:spcPct val="90000"/>
              </a:lnSpc>
              <a:spcBef>
                <a:spcPts val="1000"/>
              </a:spcBef>
              <a:spcAft>
                <a:spcPts val="1000"/>
              </a:spcAft>
              <a:buClr>
                <a:schemeClr val="accent2"/>
              </a:buClr>
              <a:buFont typeface="+mj-lt"/>
              <a:buAutoNum type="alphaLcParen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1000"/>
              </a:spcBef>
              <a:spcAft>
                <a:spcPts val="1000"/>
              </a:spcAft>
              <a:buClr>
                <a:schemeClr val="accent2"/>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buChar char="•"/>
            </a:pPr>
            <a:r>
              <a:rPr lang="en-US" sz="1200">
                <a:solidFill>
                  <a:srgbClr val="1F2328"/>
                </a:solidFill>
                <a:latin typeface="-apple-system"/>
                <a:cs typeface="Calibri"/>
              </a:rPr>
              <a:t>The Standard and Poor's 500 (^GSPC)</a:t>
            </a:r>
            <a:endParaRPr lang="en-US"/>
          </a:p>
          <a:p>
            <a:pPr>
              <a:buFont typeface="Arial"/>
              <a:buChar char="•"/>
            </a:pPr>
            <a:r>
              <a:rPr lang="en-US" sz="1200">
                <a:solidFill>
                  <a:srgbClr val="1F2328"/>
                </a:solidFill>
                <a:latin typeface="-apple-system"/>
                <a:cs typeface="Calibri"/>
              </a:rPr>
              <a:t>The Dow Jones Industrial Average (^DJI)</a:t>
            </a:r>
          </a:p>
          <a:p>
            <a:pPr>
              <a:buFont typeface="Arial"/>
              <a:buChar char="•"/>
            </a:pPr>
            <a:r>
              <a:rPr lang="en-US" sz="1200">
                <a:solidFill>
                  <a:srgbClr val="1F2328"/>
                </a:solidFill>
                <a:latin typeface="-apple-system"/>
                <a:cs typeface="Calibri"/>
              </a:rPr>
              <a:t>Nasdaq Composite (^IXIC)</a:t>
            </a:r>
          </a:p>
          <a:p>
            <a:pPr>
              <a:buFont typeface="Arial"/>
              <a:buChar char="•"/>
            </a:pPr>
            <a:r>
              <a:rPr lang="en-US" sz="1200">
                <a:solidFill>
                  <a:srgbClr val="1F2328"/>
                </a:solidFill>
                <a:latin typeface="-apple-system"/>
                <a:cs typeface="Calibri"/>
              </a:rPr>
              <a:t>Russell 2000 (^RUT)</a:t>
            </a:r>
          </a:p>
          <a:p>
            <a:pPr>
              <a:buFont typeface="Arial"/>
              <a:buChar char="•"/>
            </a:pPr>
            <a:endParaRPr lang="en-US" sz="1200">
              <a:solidFill>
                <a:srgbClr val="1F2328"/>
              </a:solidFill>
              <a:latin typeface="-apple-system"/>
              <a:cs typeface="Calibri"/>
            </a:endParaRPr>
          </a:p>
        </p:txBody>
      </p:sp>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7" descr="close up of computer code">
            <a:extLst>
              <a:ext uri="{FF2B5EF4-FFF2-40B4-BE49-F238E27FC236}">
                <a16:creationId xmlns:a16="http://schemas.microsoft.com/office/drawing/2014/main" id="{94D43AA7-0244-2FEB-86AC-B5DECE0232D8}"/>
              </a:ext>
            </a:extLst>
          </p:cNvPr>
          <p:cNvPicPr>
            <a:picLocks noGrp="1" noChangeAspect="1"/>
          </p:cNvPicPr>
          <p:nvPr>
            <p:ph type="pic" sz="quarter" idx="10"/>
          </p:nvPr>
        </p:nvPicPr>
        <p:blipFill rotWithShape="1">
          <a:blip r:embed="rId3">
            <a:alphaModFix amt="40000"/>
            <a:extLst>
              <a:ext uri="{BEBA8EAE-BF5A-486C-A8C5-ECC9F3942E4B}">
                <a14:imgProps xmlns:a14="http://schemas.microsoft.com/office/drawing/2010/main">
                  <a14:imgLayer r:embed="rId4">
                    <a14:imgEffect>
                      <a14:saturation sat="0"/>
                    </a14:imgEffect>
                  </a14:imgLayer>
                </a14:imgProps>
              </a:ext>
            </a:extLst>
          </a:blip>
          <a:srcRect t="7813" b="7813"/>
          <a:stretch/>
        </p:blipFill>
        <p:spPr>
          <a:xfrm>
            <a:off x="0" y="0"/>
            <a:ext cx="12192000" cy="6858000"/>
          </a:xfrm>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1524000" y="2286000"/>
            <a:ext cx="9144000" cy="2286000"/>
          </a:xfrm>
        </p:spPr>
        <p:txBody>
          <a:bodyPr/>
          <a:lstStyle/>
          <a:p>
            <a:r>
              <a:rPr lang="en-US"/>
              <a:t>Data model implementation</a:t>
            </a:r>
          </a:p>
        </p:txBody>
      </p:sp>
    </p:spTree>
    <p:extLst>
      <p:ext uri="{BB962C8B-B14F-4D97-AF65-F5344CB8AC3E}">
        <p14:creationId xmlns:p14="http://schemas.microsoft.com/office/powerpoint/2010/main" val="152921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90902-D123-634D-2D48-9EAD92038981}"/>
              </a:ext>
            </a:extLst>
          </p:cNvPr>
          <p:cNvSpPr>
            <a:spLocks noGrp="1"/>
          </p:cNvSpPr>
          <p:nvPr>
            <p:ph type="title"/>
          </p:nvPr>
        </p:nvSpPr>
        <p:spPr>
          <a:xfrm>
            <a:off x="838200" y="365760"/>
            <a:ext cx="10515600" cy="612140"/>
          </a:xfrm>
        </p:spPr>
        <p:txBody>
          <a:bodyPr/>
          <a:lstStyle/>
          <a:p>
            <a:r>
              <a:rPr lang="en-US" i="1">
                <a:ea typeface="Roboto" panose="02000000000000000000" pitchFamily="2" charset="0"/>
                <a:cs typeface="Roboto" panose="02000000000000000000" pitchFamily="2" charset="0"/>
              </a:rPr>
              <a:t>SQL &amp; Data Cleaning </a:t>
            </a:r>
          </a:p>
        </p:txBody>
      </p:sp>
      <p:sp>
        <p:nvSpPr>
          <p:cNvPr id="3" name="Content Placeholder 2">
            <a:extLst>
              <a:ext uri="{FF2B5EF4-FFF2-40B4-BE49-F238E27FC236}">
                <a16:creationId xmlns:a16="http://schemas.microsoft.com/office/drawing/2014/main" id="{2725295F-6747-9DB9-C12B-2E0CDDC997AB}"/>
              </a:ext>
            </a:extLst>
          </p:cNvPr>
          <p:cNvSpPr>
            <a:spLocks noGrp="1"/>
          </p:cNvSpPr>
          <p:nvPr>
            <p:ph sz="quarter" idx="13"/>
          </p:nvPr>
        </p:nvSpPr>
        <p:spPr>
          <a:xfrm>
            <a:off x="167935" y="1301262"/>
            <a:ext cx="5212079" cy="3985846"/>
          </a:xfrm>
        </p:spPr>
        <p:txBody>
          <a:bodyPr>
            <a:noAutofit/>
          </a:bodyPr>
          <a:lstStyle/>
          <a:p>
            <a:pPr marL="171450" indent="-171450">
              <a:buFont typeface="Wingdings" panose="05000000000000000000" pitchFamily="2" charset="2"/>
              <a:buChar char="§"/>
            </a:pPr>
            <a:r>
              <a:rPr lang="en-US" sz="1600"/>
              <a:t>In our project, we efficiently linked two main tables—'Companies' and '</a:t>
            </a:r>
            <a:r>
              <a:rPr lang="en-US" sz="1600" err="1"/>
              <a:t>StockRecords</a:t>
            </a:r>
            <a:r>
              <a:rPr lang="en-US" sz="1600"/>
              <a:t>'. 'Companies' acted as a directory, listing essential corporate details, while '</a:t>
            </a:r>
            <a:r>
              <a:rPr lang="en-US" sz="1600" err="1"/>
              <a:t>StockRecords</a:t>
            </a:r>
            <a:r>
              <a:rPr lang="en-US" sz="1600"/>
              <a:t>' tracked their corresponding stock market activity. By joining these tables on the ticker identifier, we produced an enriched dataset that combined foundational company information with dynamic stock data. Our preprocessing steps were minimal, as the data quality was high; we only needed to eliminate special characters, like the caret symbol, to tidy up the tickers. The resulting dataset was then directly employed in predictive models, offering insights into market trends with an easily interpretable context for both experts and casual observers alike.</a:t>
            </a:r>
          </a:p>
        </p:txBody>
      </p:sp>
      <p:pic>
        <p:nvPicPr>
          <p:cNvPr id="5" name="Picture 4">
            <a:extLst>
              <a:ext uri="{FF2B5EF4-FFF2-40B4-BE49-F238E27FC236}">
                <a16:creationId xmlns:a16="http://schemas.microsoft.com/office/drawing/2014/main" id="{0DE4C4EF-EB85-3591-7E18-D492B59D210C}"/>
              </a:ext>
            </a:extLst>
          </p:cNvPr>
          <p:cNvPicPr>
            <a:picLocks noChangeAspect="1"/>
          </p:cNvPicPr>
          <p:nvPr/>
        </p:nvPicPr>
        <p:blipFill>
          <a:blip r:embed="rId2"/>
          <a:stretch>
            <a:fillRect/>
          </a:stretch>
        </p:blipFill>
        <p:spPr>
          <a:xfrm>
            <a:off x="5581275" y="994573"/>
            <a:ext cx="3345637" cy="1699607"/>
          </a:xfrm>
          <a:prstGeom prst="rect">
            <a:avLst/>
          </a:prstGeom>
        </p:spPr>
      </p:pic>
      <p:pic>
        <p:nvPicPr>
          <p:cNvPr id="6" name="Picture 5">
            <a:extLst>
              <a:ext uri="{FF2B5EF4-FFF2-40B4-BE49-F238E27FC236}">
                <a16:creationId xmlns:a16="http://schemas.microsoft.com/office/drawing/2014/main" id="{1A5310AB-BB94-684F-8DC4-414E962985AC}"/>
              </a:ext>
            </a:extLst>
          </p:cNvPr>
          <p:cNvPicPr>
            <a:picLocks noChangeAspect="1"/>
          </p:cNvPicPr>
          <p:nvPr/>
        </p:nvPicPr>
        <p:blipFill>
          <a:blip r:embed="rId3"/>
          <a:stretch>
            <a:fillRect/>
          </a:stretch>
        </p:blipFill>
        <p:spPr>
          <a:xfrm>
            <a:off x="9128173" y="994573"/>
            <a:ext cx="2719556" cy="937778"/>
          </a:xfrm>
          <a:prstGeom prst="rect">
            <a:avLst/>
          </a:prstGeom>
        </p:spPr>
      </p:pic>
      <p:pic>
        <p:nvPicPr>
          <p:cNvPr id="7" name="Picture 6">
            <a:extLst>
              <a:ext uri="{FF2B5EF4-FFF2-40B4-BE49-F238E27FC236}">
                <a16:creationId xmlns:a16="http://schemas.microsoft.com/office/drawing/2014/main" id="{A6B242FC-0BF1-521B-78C3-4BA51BC7E66A}"/>
              </a:ext>
            </a:extLst>
          </p:cNvPr>
          <p:cNvPicPr>
            <a:picLocks noChangeAspect="1"/>
          </p:cNvPicPr>
          <p:nvPr/>
        </p:nvPicPr>
        <p:blipFill>
          <a:blip r:embed="rId4"/>
          <a:stretch>
            <a:fillRect/>
          </a:stretch>
        </p:blipFill>
        <p:spPr>
          <a:xfrm>
            <a:off x="5581275" y="2865220"/>
            <a:ext cx="6442790" cy="3410589"/>
          </a:xfrm>
          <a:prstGeom prst="rect">
            <a:avLst/>
          </a:prstGeom>
        </p:spPr>
      </p:pic>
    </p:spTree>
    <p:extLst>
      <p:ext uri="{BB962C8B-B14F-4D97-AF65-F5344CB8AC3E}">
        <p14:creationId xmlns:p14="http://schemas.microsoft.com/office/powerpoint/2010/main" val="2707924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838200" y="365760"/>
            <a:ext cx="10515600" cy="554037"/>
          </a:xfrm>
          <a:noFill/>
        </p:spPr>
        <p:txBody>
          <a:bodyPr anchor="ctr"/>
          <a:lstStyle/>
          <a:p>
            <a:r>
              <a:rPr lang="en-US" sz="3200" b="0" i="1" err="1">
                <a:solidFill>
                  <a:srgbClr val="2B2B2B"/>
                </a:solidFill>
                <a:effectLst/>
              </a:rPr>
              <a:t>XGBoost</a:t>
            </a:r>
            <a:r>
              <a:rPr lang="en-US" sz="3200" b="0" i="1">
                <a:solidFill>
                  <a:srgbClr val="2B2B2B"/>
                </a:solidFill>
                <a:effectLst/>
              </a:rPr>
              <a:t> Model</a:t>
            </a:r>
            <a:endParaRPr lang="en-US" i="1"/>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434097"/>
            <a:ext cx="5212079" cy="3657922"/>
          </a:xfrm>
          <a:noFill/>
        </p:spPr>
        <p:txBody>
          <a:bodyPr vert="horz" lIns="91440" tIns="45720" rIns="91440" bIns="45720" rtlCol="0" anchor="t">
            <a:normAutofit/>
          </a:bodyPr>
          <a:lstStyle/>
          <a:p>
            <a:pPr marL="171450" indent="-171450">
              <a:buFont typeface="Wingdings" panose="05000000000000000000" pitchFamily="2" charset="2"/>
              <a:buChar char="§"/>
            </a:pPr>
            <a:r>
              <a:rPr lang="en-US" sz="1400"/>
              <a:t>In our approach, we leveraged the powerful </a:t>
            </a:r>
            <a:r>
              <a:rPr lang="en-US" sz="1400" err="1"/>
              <a:t>XGBoost</a:t>
            </a:r>
            <a:r>
              <a:rPr lang="en-US" sz="1400"/>
              <a:t> algorithm, for its performance in regression tasks. To ensure our model operates at peak efficiency, we've employed a grid search strategy coupled with cross-validation. This technique meticulously explores a range of hyperparameters to find the optimal combination that enhances our model's predictive capabilities.</a:t>
            </a:r>
          </a:p>
          <a:p>
            <a:pPr algn="l"/>
            <a:endParaRPr lang="en-US" sz="1400" b="0" i="0">
              <a:solidFill>
                <a:srgbClr val="2B2B2B"/>
              </a:solidFill>
              <a:effectLst/>
              <a:latin typeface="Roboto" panose="020F0502020204030204" pitchFamily="2" charset="0"/>
            </a:endParaRPr>
          </a:p>
          <a:p>
            <a:pPr marL="171450" indent="-171450" algn="l">
              <a:buFont typeface="Wingdings" panose="05000000000000000000" pitchFamily="2" charset="2"/>
              <a:buChar char="§"/>
            </a:pPr>
            <a:r>
              <a:rPr lang="en-US" sz="1400"/>
              <a:t>To quantify our model's accuracy and reliability, we've calculated key performance metrics, including the Mean Squared Error (MSE) and the Mean Absolute Error (MAE). These metrics provide a clear depiction of our model's precision in predicting continuous values. Moreover, we've also computed the R-squared value, which offers insight into the proportion of variance captured by our model in relation to the target variable.</a:t>
            </a:r>
            <a:endParaRPr lang="en-US" sz="1400">
              <a:ea typeface="Calibri"/>
              <a:cs typeface="Calibri"/>
            </a:endParaRPr>
          </a:p>
        </p:txBody>
      </p:sp>
      <p:pic>
        <p:nvPicPr>
          <p:cNvPr id="7" name="Content Placeholder 6">
            <a:extLst>
              <a:ext uri="{FF2B5EF4-FFF2-40B4-BE49-F238E27FC236}">
                <a16:creationId xmlns:a16="http://schemas.microsoft.com/office/drawing/2014/main" id="{4FBE7B8B-09AA-356D-B6EA-796D6B2DF158}"/>
              </a:ext>
            </a:extLst>
          </p:cNvPr>
          <p:cNvPicPr>
            <a:picLocks noGrp="1" noChangeAspect="1"/>
          </p:cNvPicPr>
          <p:nvPr>
            <p:ph sz="quarter" idx="14"/>
          </p:nvPr>
        </p:nvPicPr>
        <p:blipFill>
          <a:blip r:embed="rId3"/>
          <a:stretch>
            <a:fillRect/>
          </a:stretch>
        </p:blipFill>
        <p:spPr>
          <a:xfrm>
            <a:off x="6854710" y="1434096"/>
            <a:ext cx="4946971" cy="3657922"/>
          </a:xfrm>
          <a:noFill/>
        </p:spPr>
      </p:pic>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Tree>
    <p:extLst>
      <p:ext uri="{BB962C8B-B14F-4D97-AF65-F5344CB8AC3E}">
        <p14:creationId xmlns:p14="http://schemas.microsoft.com/office/powerpoint/2010/main" val="224315939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2A2379-DD35-4769-BFD6-4857D72F808A}">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F048343-1EA9-44C3-883E-652FAAF0713E}">
  <ds:schemaRefs>
    <ds:schemaRef ds:uri="http://schemas.microsoft.com/sharepoint/v3/contenttype/forms"/>
  </ds:schemaRefs>
</ds:datastoreItem>
</file>

<file path=customXml/itemProps3.xml><?xml version="1.0" encoding="utf-8"?>
<ds:datastoreItem xmlns:ds="http://schemas.openxmlformats.org/officeDocument/2006/customXml" ds:itemID="{85C2645A-E767-4D7E-984D-234E531E4556}">
  <ds:schemaRefs>
    <ds:schemaRef ds:uri="16c05727-aa75-4e4a-9b5f-8a80a1165891"/>
    <ds:schemaRef ds:uri="230e9df3-be65-4c73-a93b-d1236ebd677e"/>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{841CC00B-CC34-48C6-B311-761363BDF124}tf55661986_win32</Template>
  <Application>Microsoft Office PowerPoint</Application>
  <PresentationFormat>Widescreen</PresentationFormat>
  <Slides>22</Slides>
  <Notes>11</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Custom</vt:lpstr>
      <vt:lpstr>Final Project</vt:lpstr>
      <vt:lpstr>AGENDA</vt:lpstr>
      <vt:lpstr>Introduction</vt:lpstr>
      <vt:lpstr>Our goal is to understand the dynamics of stock performance by examining how market leaders have navigated different market cycles and technological changes over time.  To accomplish this, we'll compare the performance of historical market leaders with today's top companies across various sectors. This comparison will shed light on how shifts in the economy and advancements in technology influence financial success and market positioning.  Ultimately, our analysis seeks to uncover patterns and strategies that promote long-term stability and growth in the ever-changing global market landscape.</vt:lpstr>
      <vt:lpstr>Steps</vt:lpstr>
      <vt:lpstr>Stocks</vt:lpstr>
      <vt:lpstr>Data model implementation</vt:lpstr>
      <vt:lpstr>SQL &amp; Data Cleaning </vt:lpstr>
      <vt:lpstr>XGBoost Model</vt:lpstr>
      <vt:lpstr>Data model Optimization</vt:lpstr>
      <vt:lpstr>PowerPoint Presentation</vt:lpstr>
      <vt:lpstr>Predicted Stock Closing Price 2024</vt:lpstr>
      <vt:lpstr>More Visuals </vt:lpstr>
      <vt:lpstr>Closing Price</vt:lpstr>
      <vt:lpstr>CLOSING PRICE FOR THE PAST 10 YEARS</vt:lpstr>
      <vt:lpstr>Trend analysis </vt:lpstr>
      <vt:lpstr>Closing price analysis</vt:lpstr>
      <vt:lpstr>Total Volume</vt:lpstr>
      <vt:lpstr>STOCK COMPARISON </vt:lpstr>
      <vt:lpstr>ANALYSIS</vt:lpstr>
      <vt:lpstr>FINAL TAKEAWAYS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Cole Geiger</dc:creator>
  <cp:revision>3</cp:revision>
  <dcterms:created xsi:type="dcterms:W3CDTF">2024-03-25T16:24:37Z</dcterms:created>
  <dcterms:modified xsi:type="dcterms:W3CDTF">2024-03-27T00:27:10Z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